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92" r:id="rId2"/>
    <p:sldId id="400" r:id="rId3"/>
    <p:sldId id="394" r:id="rId4"/>
    <p:sldId id="393" r:id="rId5"/>
    <p:sldId id="395" r:id="rId6"/>
    <p:sldId id="396" r:id="rId7"/>
    <p:sldId id="399" r:id="rId8"/>
    <p:sldId id="397" r:id="rId9"/>
    <p:sldId id="381" r:id="rId10"/>
    <p:sldId id="377" r:id="rId11"/>
    <p:sldId id="331" r:id="rId12"/>
    <p:sldId id="370"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9E9"/>
    <a:srgbClr val="9B9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2" d="100"/>
          <a:sy n="82" d="100"/>
        </p:scale>
        <p:origin x="662"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C002-CFDD-0FDE-0594-8EEC3A5644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BE9938-CDFA-CE9C-5FB0-5CDA21723B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F125B9-C4D4-53CA-9909-6ED1629FA2BE}"/>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DCD734E6-47D3-08BD-9080-42A220478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1586A-AA1F-9FBF-1B15-5F7D76F2B119}"/>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60530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E2F1-879E-3B98-10E1-11AA397FF1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BC0E4C-047B-164E-B77B-8776CFF45A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795B0-4AE8-2A2D-99F6-549C8ABC995F}"/>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A3494522-8EA2-AE38-AE3B-99B95C3AC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71095-890A-829F-5058-AFA5C3D64C9E}"/>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63884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7ECB-F736-C888-9B73-020B22EE67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136E65-5083-7083-4016-72DB146AA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762B0-FE14-67DA-D6BD-57024248A4DC}"/>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D849E26A-447D-3BE2-76B9-5C1768E2E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40E1B-6E4F-7B91-A328-2A5207A0F768}"/>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656908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CB69-37F8-1AE8-E059-FC3BC70ECC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1CD984-EE1C-D721-0BC6-11B2EAF323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6D8AD-9E68-EB69-B140-E36BEE6EC2CD}"/>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04844D4B-DB8C-2620-98A1-DE7D9300DB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5F11C-4377-2862-26D3-A7B8280B8A11}"/>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76645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E8DF-924C-B721-B53B-983FC5CDE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ACD244-A776-F068-9D4C-411C5347FF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47126-A154-B946-56E2-F4DD3D1FBCFD}"/>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31C3A63D-348B-06BE-F3B1-25A69874F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6E260-1226-5A07-D081-DA1EBED65FB7}"/>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99506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04A5-C214-AF51-5442-5D5B52F66B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9BE126-99D2-DEBB-1E45-2DE0532B07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54ADC-5A53-FCA6-0EB7-1597D17405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175E7B-116A-9F23-AF36-89CF28701393}"/>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6" name="Footer Placeholder 5">
            <a:extLst>
              <a:ext uri="{FF2B5EF4-FFF2-40B4-BE49-F238E27FC236}">
                <a16:creationId xmlns:a16="http://schemas.microsoft.com/office/drawing/2014/main" id="{2E331793-C3C2-7814-E70E-900C752860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76C55B-7110-5184-9A7B-52204A6E61C9}"/>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949265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0F45-9700-B549-97A8-03BEACB120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02B8E7-CC92-FDA5-2B1F-52F729BC2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8A2D65-B7E6-897A-8F5D-93AF5AA4D2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808DB2-D09E-7352-A35A-AAECD47BFF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7A21DC-A701-37AC-AAB5-872DD0D581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F21118-11CF-A1CF-BE3D-5DDE1DE0641C}"/>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8" name="Footer Placeholder 7">
            <a:extLst>
              <a:ext uri="{FF2B5EF4-FFF2-40B4-BE49-F238E27FC236}">
                <a16:creationId xmlns:a16="http://schemas.microsoft.com/office/drawing/2014/main" id="{1FE152B5-A5A2-6603-B5C2-F24019CC1B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DF8AEC-C558-2BB2-4CF7-54ADF53A8003}"/>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603537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A2C13-BF6A-4DD8-B1E1-6550447883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49F7D-DCCA-E76E-600D-44107CAA0A30}"/>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4" name="Footer Placeholder 3">
            <a:extLst>
              <a:ext uri="{FF2B5EF4-FFF2-40B4-BE49-F238E27FC236}">
                <a16:creationId xmlns:a16="http://schemas.microsoft.com/office/drawing/2014/main" id="{7D2514AB-2192-902C-2ADE-036681B3D2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32CF9F-149A-76F1-9559-EAA307E89A55}"/>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95617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CB2C3-EEC8-5633-0B66-DB6DBFFB8152}"/>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3" name="Footer Placeholder 2">
            <a:extLst>
              <a:ext uri="{FF2B5EF4-FFF2-40B4-BE49-F238E27FC236}">
                <a16:creationId xmlns:a16="http://schemas.microsoft.com/office/drawing/2014/main" id="{0529A51D-07B2-4CC9-3F62-0C5E713B98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14A88A-8A77-BE00-49D5-D712F3F95CFF}"/>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16672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523B-9879-F9F2-6A6E-288D238109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FBAF28-DA44-4553-EE61-941A0ACBA5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B4D88B-CF52-DDE8-6BB1-198DEF7D4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91F21-1D3F-5715-5CCB-F1658363A88C}"/>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6" name="Footer Placeholder 5">
            <a:extLst>
              <a:ext uri="{FF2B5EF4-FFF2-40B4-BE49-F238E27FC236}">
                <a16:creationId xmlns:a16="http://schemas.microsoft.com/office/drawing/2014/main" id="{D698F653-D66D-9BD4-2F7E-27AF376D35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747A7B-9677-A8DB-8BB2-A2D2A696D49F}"/>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399393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09F1B-58C4-B379-2FBD-5DBA9FEBB4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678D97-459A-066C-E5CB-6D2AF40A8F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B146F3-125D-94D4-7543-9484AB474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48C082-E02F-47AC-9D33-541696E2B03F}"/>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6" name="Footer Placeholder 5">
            <a:extLst>
              <a:ext uri="{FF2B5EF4-FFF2-40B4-BE49-F238E27FC236}">
                <a16:creationId xmlns:a16="http://schemas.microsoft.com/office/drawing/2014/main" id="{2C806996-FF8E-CB75-7678-20F12C85C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08F5DD-BD21-A05A-6C91-583B9E9831F8}"/>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3411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94690-A1DA-09B7-81BA-A37A0398E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7F4728-F152-6254-A8BD-C9AE055D9B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0F3CD-6A54-8285-B77F-F2C5D5BA60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A8B8F280-BE9E-988B-BA89-5FF207CC4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63CB04-9509-1E71-8772-DD515932C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0ACD4B-7D07-422D-B31F-24909B92D601}" type="slidenum">
              <a:rPr lang="en-US" smtClean="0"/>
              <a:t>‹#›</a:t>
            </a:fld>
            <a:endParaRPr lang="en-US"/>
          </a:p>
        </p:txBody>
      </p:sp>
    </p:spTree>
    <p:extLst>
      <p:ext uri="{BB962C8B-B14F-4D97-AF65-F5344CB8AC3E}">
        <p14:creationId xmlns:p14="http://schemas.microsoft.com/office/powerpoint/2010/main" val="273765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4.gif"/><Relationship Id="rId3" Type="http://schemas.microsoft.com/office/2007/relationships/hdphoto" Target="../media/hdphoto2.wdp"/><Relationship Id="rId7" Type="http://schemas.openxmlformats.org/officeDocument/2006/relationships/image" Target="../media/image43.gi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6.jpeg"/><Relationship Id="rId5" Type="http://schemas.openxmlformats.org/officeDocument/2006/relationships/image" Target="../media/image41.gif"/><Relationship Id="rId10" Type="http://schemas.openxmlformats.org/officeDocument/2006/relationships/image" Target="../media/image45.png"/><Relationship Id="rId4" Type="http://schemas.openxmlformats.org/officeDocument/2006/relationships/image" Target="../media/image40.gif"/><Relationship Id="rId9" Type="http://schemas.openxmlformats.org/officeDocument/2006/relationships/hyperlink" Target="https://www.youtube.com/watch?v=5bqujaldaCQ"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13.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26.png"/><Relationship Id="rId7" Type="http://schemas.openxmlformats.org/officeDocument/2006/relationships/image" Target="../media/image53.jpeg"/><Relationship Id="rId12"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7.png"/><Relationship Id="rId5" Type="http://schemas.openxmlformats.org/officeDocument/2006/relationships/image" Target="../media/image52.jpeg"/><Relationship Id="rId10" Type="http://schemas.openxmlformats.org/officeDocument/2006/relationships/image" Target="../media/image56.png"/><Relationship Id="rId4" Type="http://schemas.openxmlformats.org/officeDocument/2006/relationships/image" Target="../media/image27.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3.wdp"/><Relationship Id="rId3" Type="http://schemas.openxmlformats.org/officeDocument/2006/relationships/image" Target="../media/image27.png"/><Relationship Id="rId7" Type="http://schemas.openxmlformats.org/officeDocument/2006/relationships/image" Target="../media/image30.jpe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9.png"/><Relationship Id="rId7"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jpeg"/><Relationship Id="rId4" Type="http://schemas.microsoft.com/office/2007/relationships/hdphoto" Target="../media/hdphoto2.wdp"/><Relationship Id="rId9" Type="http://schemas.openxmlformats.org/officeDocument/2006/relationships/hyperlink" Target="https://www.motusmechanica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177471-B321-6866-5C2C-61EB881AD6EB}"/>
              </a:ext>
            </a:extLst>
          </p:cNvPr>
          <p:cNvSpPr txBox="1"/>
          <p:nvPr/>
        </p:nvSpPr>
        <p:spPr>
          <a:xfrm>
            <a:off x="3252882" y="151057"/>
            <a:ext cx="8998211" cy="845552"/>
          </a:xfrm>
          <a:prstGeom prst="rect">
            <a:avLst/>
          </a:prstGeom>
          <a:noFill/>
        </p:spPr>
        <p:txBody>
          <a:bodyPr wrap="square">
            <a:spAutoFit/>
          </a:bodyPr>
          <a:lstStyle/>
          <a:p>
            <a:pPr marL="274320" marR="274320" algn="just">
              <a:lnSpc>
                <a:spcPct val="107000"/>
              </a:lnSpc>
              <a:spcBef>
                <a:spcPts val="0"/>
              </a:spcBef>
              <a:spcAft>
                <a:spcPts val="800"/>
              </a:spcAft>
            </a:pPr>
            <a:r>
              <a:rPr lang="en-US" sz="1600" dirty="0">
                <a:solidFill>
                  <a:schemeClr val="accent4">
                    <a:lumMod val="60000"/>
                    <a:lumOff val="40000"/>
                  </a:schemeClr>
                </a:solidFill>
                <a:effectLst/>
                <a:latin typeface="Adobe Ming Std L" panose="02020300000000000000" pitchFamily="18" charset="-128"/>
                <a:ea typeface="Adobe Ming Std L" panose="02020300000000000000" pitchFamily="18" charset="-128"/>
                <a:cs typeface="Times New Roman" panose="02020603050405020304" pitchFamily="18" charset="0"/>
              </a:rPr>
              <a:t>“The objective of this Society shall be to advance the arts, sciences, and technology of precision engineering, and to promote its dissemination through education and training, and use by science and industry……” </a:t>
            </a:r>
          </a:p>
        </p:txBody>
      </p:sp>
      <p:pic>
        <p:nvPicPr>
          <p:cNvPr id="1026" name="Picture 2" descr="ASPE - American Society for Precision Engineering">
            <a:extLst>
              <a:ext uri="{FF2B5EF4-FFF2-40B4-BE49-F238E27FC236}">
                <a16:creationId xmlns:a16="http://schemas.microsoft.com/office/drawing/2014/main" id="{121C4121-F20F-BFB5-89A1-9B1B426DC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 y="116633"/>
            <a:ext cx="3257550"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404D1D-54E9-CD97-F9D3-78462701B73A}"/>
              </a:ext>
            </a:extLst>
          </p:cNvPr>
          <p:cNvSpPr txBox="1"/>
          <p:nvPr/>
        </p:nvSpPr>
        <p:spPr>
          <a:xfrm>
            <a:off x="1385205" y="3074649"/>
            <a:ext cx="8998211" cy="431785"/>
          </a:xfrm>
          <a:prstGeom prst="rect">
            <a:avLst/>
          </a:prstGeom>
          <a:noFill/>
        </p:spPr>
        <p:txBody>
          <a:bodyPr wrap="square">
            <a:spAutoFit/>
          </a:bodyPr>
          <a:lstStyle/>
          <a:p>
            <a:pPr marL="274320" marR="274320" algn="ctr">
              <a:lnSpc>
                <a:spcPct val="107000"/>
              </a:lnSpc>
              <a:spcBef>
                <a:spcPts val="0"/>
              </a:spcBef>
              <a:spcAft>
                <a:spcPts val="800"/>
              </a:spcAft>
            </a:pPr>
            <a:r>
              <a:rPr lang="en-US" sz="2400" dirty="0">
                <a:solidFill>
                  <a:schemeClr val="accent4">
                    <a:lumMod val="60000"/>
                    <a:lumOff val="40000"/>
                  </a:schemeClr>
                </a:solidFill>
                <a:effectLst/>
                <a:latin typeface="Adobe Ming Std L" panose="02020300000000000000" pitchFamily="18" charset="-128"/>
                <a:ea typeface="Adobe Ming Std L" panose="02020300000000000000" pitchFamily="18" charset="-128"/>
                <a:cs typeface="Times New Roman" panose="02020603050405020304" pitchFamily="18" charset="0"/>
              </a:rPr>
              <a:t>ASPE student challenge</a:t>
            </a:r>
          </a:p>
        </p:txBody>
      </p:sp>
      <p:graphicFrame>
        <p:nvGraphicFramePr>
          <p:cNvPr id="5" name="Table 4">
            <a:extLst>
              <a:ext uri="{FF2B5EF4-FFF2-40B4-BE49-F238E27FC236}">
                <a16:creationId xmlns:a16="http://schemas.microsoft.com/office/drawing/2014/main" id="{FD501182-81DB-274D-86C8-BB423BB34998}"/>
              </a:ext>
            </a:extLst>
          </p:cNvPr>
          <p:cNvGraphicFramePr>
            <a:graphicFrameLocks noGrp="1"/>
          </p:cNvGraphicFramePr>
          <p:nvPr>
            <p:extLst>
              <p:ext uri="{D42A27DB-BD31-4B8C-83A1-F6EECF244321}">
                <p14:modId xmlns:p14="http://schemas.microsoft.com/office/powerpoint/2010/main" val="3564724271"/>
              </p:ext>
            </p:extLst>
          </p:nvPr>
        </p:nvGraphicFramePr>
        <p:xfrm>
          <a:off x="60649" y="5472503"/>
          <a:ext cx="9357743" cy="1234440"/>
        </p:xfrm>
        <a:graphic>
          <a:graphicData uri="http://schemas.openxmlformats.org/drawingml/2006/table">
            <a:tbl>
              <a:tblPr/>
              <a:tblGrid>
                <a:gridCol w="9357743">
                  <a:extLst>
                    <a:ext uri="{9D8B030D-6E8A-4147-A177-3AD203B41FA5}">
                      <a16:colId xmlns:a16="http://schemas.microsoft.com/office/drawing/2014/main" val="224571465"/>
                    </a:ext>
                  </a:extLst>
                </a:gridCol>
              </a:tblGrid>
              <a:tr h="0">
                <a:tc>
                  <a:txBody>
                    <a:bodyPr/>
                    <a:lstStyle/>
                    <a:p>
                      <a:pPr algn="just" fontAlgn="ctr"/>
                      <a:r>
                        <a:rPr lang="en-US" sz="1600" dirty="0">
                          <a:solidFill>
                            <a:schemeClr val="accent4">
                              <a:lumMod val="60000"/>
                              <a:lumOff val="40000"/>
                            </a:schemeClr>
                          </a:solidFill>
                          <a:effectLst/>
                          <a:latin typeface="Adobe Ming Std L" panose="02020300000000000000" pitchFamily="18" charset="-128"/>
                          <a:ea typeface="Adobe Ming Std L" panose="02020300000000000000" pitchFamily="18" charset="-128"/>
                          <a:cs typeface="Times New Roman" panose="02020603050405020304" pitchFamily="18" charset="0"/>
                        </a:rPr>
                        <a:t>Class 3R lasers produce visible and invisible light that is hazardous under direct and specular-reflection viewing conditions. Eye injuries may occur if you directly view the beam, especially when using optical instruments. Lasers in this class are considered safe as long as they are handled with restricted beam viewing. The MPE can be exceeded with this class of laser; however, this presents a low risk level to injury. Visible, continuous-wave lasers in this class are limited to 5 </a:t>
                      </a:r>
                      <a:r>
                        <a:rPr lang="en-US" sz="1600" dirty="0" err="1">
                          <a:solidFill>
                            <a:schemeClr val="accent4">
                              <a:lumMod val="60000"/>
                              <a:lumOff val="40000"/>
                            </a:schemeClr>
                          </a:solidFill>
                          <a:effectLst/>
                          <a:latin typeface="Adobe Ming Std L" panose="02020300000000000000" pitchFamily="18" charset="-128"/>
                          <a:ea typeface="Adobe Ming Std L" panose="02020300000000000000" pitchFamily="18" charset="-128"/>
                          <a:cs typeface="Times New Roman" panose="02020603050405020304" pitchFamily="18" charset="0"/>
                        </a:rPr>
                        <a:t>mW</a:t>
                      </a:r>
                      <a:r>
                        <a:rPr lang="en-US" sz="1600" dirty="0">
                          <a:solidFill>
                            <a:schemeClr val="accent4">
                              <a:lumMod val="60000"/>
                              <a:lumOff val="40000"/>
                            </a:schemeClr>
                          </a:solidFill>
                          <a:effectLst/>
                          <a:latin typeface="Adobe Ming Std L" panose="02020300000000000000" pitchFamily="18" charset="-128"/>
                          <a:ea typeface="Adobe Ming Std L" panose="02020300000000000000" pitchFamily="18" charset="-128"/>
                          <a:cs typeface="Times New Roman" panose="02020603050405020304" pitchFamily="18" charset="0"/>
                        </a:rPr>
                        <a:t> of output power.</a:t>
                      </a:r>
                    </a:p>
                  </a:txBody>
                  <a:tcPr marL="15240" marR="7620" marT="7620" marB="7620" anchor="ctr">
                    <a:lnL>
                      <a:noFill/>
                    </a:lnL>
                    <a:lnR>
                      <a:noFill/>
                    </a:lnR>
                    <a:lnT>
                      <a:noFill/>
                    </a:lnT>
                    <a:lnB>
                      <a:noFill/>
                    </a:lnB>
                    <a:noFill/>
                  </a:tcPr>
                </a:tc>
                <a:extLst>
                  <a:ext uri="{0D108BD9-81ED-4DB2-BD59-A6C34878D82A}">
                    <a16:rowId xmlns:a16="http://schemas.microsoft.com/office/drawing/2014/main" val="1756139610"/>
                  </a:ext>
                </a:extLst>
              </a:tr>
            </a:tbl>
          </a:graphicData>
        </a:graphic>
      </p:graphicFrame>
      <p:pic>
        <p:nvPicPr>
          <p:cNvPr id="1028" name="Picture 4" descr="Class 3R">
            <a:extLst>
              <a:ext uri="{FF2B5EF4-FFF2-40B4-BE49-F238E27FC236}">
                <a16:creationId xmlns:a16="http://schemas.microsoft.com/office/drawing/2014/main" id="{6631AF3B-333C-CE68-D706-AF4A3984A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484" y="5511362"/>
            <a:ext cx="2468880" cy="123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90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9" name="Group 1048">
            <a:extLst>
              <a:ext uri="{FF2B5EF4-FFF2-40B4-BE49-F238E27FC236}">
                <a16:creationId xmlns:a16="http://schemas.microsoft.com/office/drawing/2014/main" id="{71564BAC-DD56-44F9-3CC1-12D20E443F9A}"/>
              </a:ext>
            </a:extLst>
          </p:cNvPr>
          <p:cNvGrpSpPr/>
          <p:nvPr/>
        </p:nvGrpSpPr>
        <p:grpSpPr>
          <a:xfrm>
            <a:off x="-86225" y="169930"/>
            <a:ext cx="4118121" cy="2663076"/>
            <a:chOff x="-86225" y="169930"/>
            <a:chExt cx="4118121" cy="2663076"/>
          </a:xfrm>
        </p:grpSpPr>
        <p:sp>
          <p:nvSpPr>
            <p:cNvPr id="4" name="TextBox 3">
              <a:extLst>
                <a:ext uri="{FF2B5EF4-FFF2-40B4-BE49-F238E27FC236}">
                  <a16:creationId xmlns:a16="http://schemas.microsoft.com/office/drawing/2014/main" id="{52454B23-C4D5-44DE-B452-BE769C1E0BF3}"/>
                </a:ext>
              </a:extLst>
            </p:cNvPr>
            <p:cNvSpPr txBox="1"/>
            <p:nvPr/>
          </p:nvSpPr>
          <p:spPr>
            <a:xfrm>
              <a:off x="0" y="169930"/>
              <a:ext cx="4031896"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Optical pickup unit</a:t>
              </a:r>
            </a:p>
          </p:txBody>
        </p:sp>
        <p:grpSp>
          <p:nvGrpSpPr>
            <p:cNvPr id="9" name="Group 8">
              <a:extLst>
                <a:ext uri="{FF2B5EF4-FFF2-40B4-BE49-F238E27FC236}">
                  <a16:creationId xmlns:a16="http://schemas.microsoft.com/office/drawing/2014/main" id="{BA1AB66C-1B4F-B6A5-4BB5-662BEB9FF72B}"/>
                </a:ext>
              </a:extLst>
            </p:cNvPr>
            <p:cNvGrpSpPr/>
            <p:nvPr/>
          </p:nvGrpSpPr>
          <p:grpSpPr>
            <a:xfrm>
              <a:off x="-86225" y="1106089"/>
              <a:ext cx="2536139" cy="1726917"/>
              <a:chOff x="3135515" y="261308"/>
              <a:chExt cx="3232627" cy="2164010"/>
            </a:xfrm>
          </p:grpSpPr>
          <p:pic>
            <p:nvPicPr>
              <p:cNvPr id="10" name="Picture 2" descr="FBM032008-A Optical Pickup Laser Lens Head HD-DVD PHR-803T Microsoft Xbox  360 : Amazon.co.uk: PC &amp;amp; Video Games">
                <a:extLst>
                  <a:ext uri="{FF2B5EF4-FFF2-40B4-BE49-F238E27FC236}">
                    <a16:creationId xmlns:a16="http://schemas.microsoft.com/office/drawing/2014/main" id="{72004E9C-18C0-5DCE-2357-57A769B5507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009" b="69438" l="10000" r="90000">
                            <a14:foregroundMark x1="42800" y1="31214" x2="82533" y2="48411"/>
                            <a14:foregroundMark x1="82533" y1="48411" x2="83133" y2="48411"/>
                            <a14:foregroundMark x1="67333" y1="35860" x2="33933" y2="23227"/>
                            <a14:foregroundMark x1="46533" y1="39283" x2="79467" y2="58435"/>
                            <a14:foregroundMark x1="74733" y1="63162" x2="67067" y2="54605"/>
                            <a14:foregroundMark x1="69067" y1="58680" x2="76200" y2="65118"/>
                            <a14:foregroundMark x1="76200" y1="65118" x2="83933" y2="67156"/>
                            <a14:foregroundMark x1="83933" y1="67156" x2="85600" y2="67074"/>
                            <a14:foregroundMark x1="89933" y1="69438" x2="89733" y2="67237"/>
                            <a14:foregroundMark x1="14867" y1="38223" x2="17133" y2="31051"/>
                            <a14:foregroundMark x1="14019" y1="33377" x2="21867" y2="39446"/>
                            <a14:foregroundMark x1="21867" y1="39446" x2="22533" y2="39609"/>
                            <a14:foregroundMark x1="22867" y1="28280" x2="14233" y2="29873"/>
                            <a14:foregroundMark x1="14203" y1="30357" x2="15667" y2="28199"/>
                            <a14:foregroundMark x1="15667" y1="28199" x2="18800" y2="27628"/>
                            <a14:foregroundMark x1="18200" y1="27873" x2="12200" y2="28362"/>
                            <a14:backgroundMark x1="11067" y1="30970" x2="11200" y2="31214"/>
                            <a14:backgroundMark x1="10933" y1="28036" x2="10267" y2="38957"/>
                            <a14:backgroundMark x1="12733" y1="33904" x2="12333" y2="30236"/>
                            <a14:backgroundMark x1="12467" y1="38142" x2="12333" y2="38631"/>
                          </a14:backgroundRemoval>
                        </a14:imgEffect>
                      </a14:imgLayer>
                    </a14:imgProps>
                  </a:ext>
                  <a:ext uri="{28A0092B-C50C-407E-A947-70E740481C1C}">
                    <a14:useLocalDpi xmlns:a14="http://schemas.microsoft.com/office/drawing/2010/main" val="0"/>
                  </a:ext>
                </a:extLst>
              </a:blip>
              <a:srcRect b="28914"/>
              <a:stretch/>
            </p:blipFill>
            <p:spPr bwMode="auto">
              <a:xfrm>
                <a:off x="3135515" y="261308"/>
                <a:ext cx="3232627" cy="18804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0BBC23F-96C5-C7C5-D7EE-AC30992CFDE5}"/>
                  </a:ext>
                </a:extLst>
              </p:cNvPr>
              <p:cNvSpPr txBox="1"/>
              <p:nvPr/>
            </p:nvSpPr>
            <p:spPr>
              <a:xfrm>
                <a:off x="3661619" y="1769668"/>
                <a:ext cx="2128971" cy="655650"/>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OPU</a:t>
                </a:r>
              </a:p>
              <a:p>
                <a:pPr algn="ctr"/>
                <a:r>
                  <a:rPr lang="en-US" sz="1400" b="1" dirty="0">
                    <a:latin typeface="Times New Roman" panose="02020603050405020304" pitchFamily="18" charset="0"/>
                    <a:cs typeface="Times New Roman" panose="02020603050405020304" pitchFamily="18" charset="0"/>
                  </a:rPr>
                  <a:t>PHR-803T</a:t>
                </a:r>
              </a:p>
            </p:txBody>
          </p:sp>
        </p:grpSp>
      </p:grpSp>
      <p:grpSp>
        <p:nvGrpSpPr>
          <p:cNvPr id="1052" name="Group 1051">
            <a:extLst>
              <a:ext uri="{FF2B5EF4-FFF2-40B4-BE49-F238E27FC236}">
                <a16:creationId xmlns:a16="http://schemas.microsoft.com/office/drawing/2014/main" id="{6D837045-5A6C-E2B4-2B56-D37F1C25E5B1}"/>
              </a:ext>
            </a:extLst>
          </p:cNvPr>
          <p:cNvGrpSpPr/>
          <p:nvPr/>
        </p:nvGrpSpPr>
        <p:grpSpPr>
          <a:xfrm>
            <a:off x="2235227" y="1315079"/>
            <a:ext cx="2889265" cy="2044423"/>
            <a:chOff x="2235227" y="1315079"/>
            <a:chExt cx="2889265" cy="2044423"/>
          </a:xfrm>
        </p:grpSpPr>
        <p:grpSp>
          <p:nvGrpSpPr>
            <p:cNvPr id="20" name="Group 19">
              <a:extLst>
                <a:ext uri="{FF2B5EF4-FFF2-40B4-BE49-F238E27FC236}">
                  <a16:creationId xmlns:a16="http://schemas.microsoft.com/office/drawing/2014/main" id="{FBEE55B8-A7D9-AB90-9EF9-7DCCF49D40D5}"/>
                </a:ext>
              </a:extLst>
            </p:cNvPr>
            <p:cNvGrpSpPr/>
            <p:nvPr/>
          </p:nvGrpSpPr>
          <p:grpSpPr>
            <a:xfrm>
              <a:off x="2235227" y="1315079"/>
              <a:ext cx="2889265" cy="2044423"/>
              <a:chOff x="2794917" y="1855599"/>
              <a:chExt cx="2889265" cy="2044423"/>
            </a:xfrm>
          </p:grpSpPr>
          <p:pic>
            <p:nvPicPr>
              <p:cNvPr id="12" name="Picture 11" descr="A close-up of a machine&#10;&#10;Description automatically generated with low confidence">
                <a:extLst>
                  <a:ext uri="{FF2B5EF4-FFF2-40B4-BE49-F238E27FC236}">
                    <a16:creationId xmlns:a16="http://schemas.microsoft.com/office/drawing/2014/main" id="{3EF9F25E-FA0D-EADF-DEA3-439C1D84602E}"/>
                  </a:ext>
                </a:extLst>
              </p:cNvPr>
              <p:cNvPicPr>
                <a:picLocks noChangeAspect="1"/>
              </p:cNvPicPr>
              <p:nvPr/>
            </p:nvPicPr>
            <p:blipFill rotWithShape="1">
              <a:blip r:embed="rId4">
                <a:extLst>
                  <a:ext uri="{28A0092B-C50C-407E-A947-70E740481C1C}">
                    <a14:useLocalDpi xmlns:a14="http://schemas.microsoft.com/office/drawing/2010/main" val="0"/>
                  </a:ext>
                </a:extLst>
              </a:blip>
              <a:srcRect l="5629" r="14433" b="30833"/>
              <a:stretch/>
            </p:blipFill>
            <p:spPr>
              <a:xfrm rot="10800000">
                <a:off x="3438330" y="1855599"/>
                <a:ext cx="2170475" cy="1521202"/>
              </a:xfrm>
              <a:prstGeom prst="rect">
                <a:avLst/>
              </a:prstGeom>
            </p:spPr>
          </p:pic>
          <p:cxnSp>
            <p:nvCxnSpPr>
              <p:cNvPr id="13" name="Straight Arrow Connector 12">
                <a:extLst>
                  <a:ext uri="{FF2B5EF4-FFF2-40B4-BE49-F238E27FC236}">
                    <a16:creationId xmlns:a16="http://schemas.microsoft.com/office/drawing/2014/main" id="{397CEA91-74D9-C17C-393F-30BAFFC97306}"/>
                  </a:ext>
                </a:extLst>
              </p:cNvPr>
              <p:cNvCxnSpPr>
                <a:cxnSpLocks/>
              </p:cNvCxnSpPr>
              <p:nvPr/>
            </p:nvCxnSpPr>
            <p:spPr>
              <a:xfrm flipV="1">
                <a:off x="3886200" y="2763151"/>
                <a:ext cx="418343" cy="6658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D1B9865-6304-5AB7-AEE4-A2F373D0C7C0}"/>
                  </a:ext>
                </a:extLst>
              </p:cNvPr>
              <p:cNvSpPr txBox="1"/>
              <p:nvPr/>
            </p:nvSpPr>
            <p:spPr>
              <a:xfrm>
                <a:off x="2794917" y="3376802"/>
                <a:ext cx="1417329"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Parallel guidance Wire flexures</a:t>
                </a:r>
              </a:p>
            </p:txBody>
          </p:sp>
          <p:cxnSp>
            <p:nvCxnSpPr>
              <p:cNvPr id="17" name="Straight Arrow Connector 16">
                <a:extLst>
                  <a:ext uri="{FF2B5EF4-FFF2-40B4-BE49-F238E27FC236}">
                    <a16:creationId xmlns:a16="http://schemas.microsoft.com/office/drawing/2014/main" id="{4D8AFCB8-2644-6FB8-D9EB-78AA414121E7}"/>
                  </a:ext>
                </a:extLst>
              </p:cNvPr>
              <p:cNvCxnSpPr>
                <a:cxnSpLocks/>
              </p:cNvCxnSpPr>
              <p:nvPr/>
            </p:nvCxnSpPr>
            <p:spPr>
              <a:xfrm flipH="1" flipV="1">
                <a:off x="4616676" y="3268016"/>
                <a:ext cx="238983" cy="3703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A15992-94AF-1287-EAF2-DAED49C3DE41}"/>
                  </a:ext>
                </a:extLst>
              </p:cNvPr>
              <p:cNvSpPr txBox="1"/>
              <p:nvPr/>
            </p:nvSpPr>
            <p:spPr>
              <a:xfrm>
                <a:off x="4450776" y="3592245"/>
                <a:ext cx="123340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Focusing lens</a:t>
                </a:r>
              </a:p>
            </p:txBody>
          </p:sp>
        </p:grpSp>
        <p:cxnSp>
          <p:nvCxnSpPr>
            <p:cNvPr id="27" name="Straight Arrow Connector 26">
              <a:extLst>
                <a:ext uri="{FF2B5EF4-FFF2-40B4-BE49-F238E27FC236}">
                  <a16:creationId xmlns:a16="http://schemas.microsoft.com/office/drawing/2014/main" id="{8F9D836C-4EDD-9689-8D50-440660B023F3}"/>
                </a:ext>
              </a:extLst>
            </p:cNvPr>
            <p:cNvCxnSpPr>
              <a:cxnSpLocks/>
            </p:cNvCxnSpPr>
            <p:nvPr/>
          </p:nvCxnSpPr>
          <p:spPr>
            <a:xfrm flipV="1">
              <a:off x="2709934" y="2014775"/>
              <a:ext cx="0" cy="3766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C983CBC8-4576-EAAE-BF4E-B2B405DFF19C}"/>
                </a:ext>
              </a:extLst>
            </p:cNvPr>
            <p:cNvSpPr txBox="1"/>
            <p:nvPr/>
          </p:nvSpPr>
          <p:spPr>
            <a:xfrm>
              <a:off x="2592093" y="1723270"/>
              <a:ext cx="144367" cy="307777"/>
            </a:xfrm>
            <a:prstGeom prst="rect">
              <a:avLst/>
            </a:prstGeom>
            <a:noFill/>
          </p:spPr>
          <p:txBody>
            <a:bodyPr wrap="square" rtlCol="0">
              <a:spAutoFit/>
            </a:bodyPr>
            <a:lstStyle/>
            <a:p>
              <a:pPr algn="just"/>
              <a:r>
                <a:rPr lang="en-US" sz="1400" b="1" i="1" dirty="0">
                  <a:latin typeface="Times New Roman" panose="02020603050405020304" pitchFamily="18" charset="0"/>
                  <a:cs typeface="Times New Roman" panose="02020603050405020304" pitchFamily="18" charset="0"/>
                </a:rPr>
                <a:t>z</a:t>
              </a:r>
            </a:p>
          </p:txBody>
        </p:sp>
      </p:grpSp>
      <p:grpSp>
        <p:nvGrpSpPr>
          <p:cNvPr id="1029" name="Group 1028">
            <a:extLst>
              <a:ext uri="{FF2B5EF4-FFF2-40B4-BE49-F238E27FC236}">
                <a16:creationId xmlns:a16="http://schemas.microsoft.com/office/drawing/2014/main" id="{916125A8-2184-ABAD-836A-670898383C55}"/>
              </a:ext>
            </a:extLst>
          </p:cNvPr>
          <p:cNvGrpSpPr/>
          <p:nvPr/>
        </p:nvGrpSpPr>
        <p:grpSpPr>
          <a:xfrm>
            <a:off x="5559781" y="1248258"/>
            <a:ext cx="1616684" cy="1533034"/>
            <a:chOff x="614046" y="4050761"/>
            <a:chExt cx="2060977" cy="1837423"/>
          </a:xfrm>
        </p:grpSpPr>
        <p:pic>
          <p:nvPicPr>
            <p:cNvPr id="26" name="Picture 25" descr="A picture containing indoor, electronics, camera, projector&#10;&#10;Description automatically generated">
              <a:extLst>
                <a:ext uri="{FF2B5EF4-FFF2-40B4-BE49-F238E27FC236}">
                  <a16:creationId xmlns:a16="http://schemas.microsoft.com/office/drawing/2014/main" id="{F214D191-A0B5-72A0-E51D-1BE3506FE7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25823" y="3938984"/>
              <a:ext cx="1837423" cy="2060977"/>
            </a:xfrm>
            <a:prstGeom prst="rect">
              <a:avLst/>
            </a:prstGeom>
          </p:spPr>
        </p:pic>
        <p:cxnSp>
          <p:nvCxnSpPr>
            <p:cNvPr id="29" name="Straight Arrow Connector 28">
              <a:extLst>
                <a:ext uri="{FF2B5EF4-FFF2-40B4-BE49-F238E27FC236}">
                  <a16:creationId xmlns:a16="http://schemas.microsoft.com/office/drawing/2014/main" id="{7374E97F-C4B4-1233-B3EC-C4FB3C884C86}"/>
                </a:ext>
              </a:extLst>
            </p:cNvPr>
            <p:cNvCxnSpPr>
              <a:cxnSpLocks/>
            </p:cNvCxnSpPr>
            <p:nvPr/>
          </p:nvCxnSpPr>
          <p:spPr>
            <a:xfrm>
              <a:off x="1540409" y="4415951"/>
              <a:ext cx="475539" cy="0"/>
            </a:xfrm>
            <a:prstGeom prst="straightConnector1">
              <a:avLst/>
            </a:prstGeom>
            <a:ln w="19050">
              <a:solidFill>
                <a:srgbClr val="FFFF00"/>
              </a:solidFill>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AD3D10D6-E2D2-C976-6DF8-92134A4D2C06}"/>
                </a:ext>
              </a:extLst>
            </p:cNvPr>
            <p:cNvSpPr txBox="1"/>
            <p:nvPr/>
          </p:nvSpPr>
          <p:spPr>
            <a:xfrm>
              <a:off x="2015948" y="4237245"/>
              <a:ext cx="144367" cy="307777"/>
            </a:xfrm>
            <a:prstGeom prst="rect">
              <a:avLst/>
            </a:prstGeom>
            <a:noFill/>
          </p:spPr>
          <p:txBody>
            <a:bodyPr wrap="square" rtlCol="0">
              <a:spAutoFit/>
            </a:bodyPr>
            <a:lstStyle/>
            <a:p>
              <a:pPr algn="just"/>
              <a:r>
                <a:rPr lang="en-US" sz="1400" b="1" i="1" dirty="0">
                  <a:solidFill>
                    <a:srgbClr val="FFFF00"/>
                  </a:solidFill>
                  <a:latin typeface="Times New Roman" panose="02020603050405020304" pitchFamily="18" charset="0"/>
                  <a:cs typeface="Times New Roman" panose="02020603050405020304" pitchFamily="18" charset="0"/>
                </a:rPr>
                <a:t>x</a:t>
              </a:r>
            </a:p>
          </p:txBody>
        </p:sp>
      </p:grpSp>
      <p:grpSp>
        <p:nvGrpSpPr>
          <p:cNvPr id="1051" name="Group 1050">
            <a:extLst>
              <a:ext uri="{FF2B5EF4-FFF2-40B4-BE49-F238E27FC236}">
                <a16:creationId xmlns:a16="http://schemas.microsoft.com/office/drawing/2014/main" id="{07210726-F971-06F3-CBD7-29D91BF0E973}"/>
              </a:ext>
            </a:extLst>
          </p:cNvPr>
          <p:cNvGrpSpPr/>
          <p:nvPr/>
        </p:nvGrpSpPr>
        <p:grpSpPr>
          <a:xfrm>
            <a:off x="112686" y="3636818"/>
            <a:ext cx="2671406" cy="2786913"/>
            <a:chOff x="112686" y="3636818"/>
            <a:chExt cx="2671406" cy="2786913"/>
          </a:xfrm>
        </p:grpSpPr>
        <p:sp>
          <p:nvSpPr>
            <p:cNvPr id="1025" name="TextBox 1024">
              <a:extLst>
                <a:ext uri="{FF2B5EF4-FFF2-40B4-BE49-F238E27FC236}">
                  <a16:creationId xmlns:a16="http://schemas.microsoft.com/office/drawing/2014/main" id="{27078A01-D5DB-6380-E600-9D2637A5B9DE}"/>
                </a:ext>
              </a:extLst>
            </p:cNvPr>
            <p:cNvSpPr txBox="1"/>
            <p:nvPr/>
          </p:nvSpPr>
          <p:spPr>
            <a:xfrm>
              <a:off x="112686" y="3636818"/>
              <a:ext cx="2623774" cy="738664"/>
            </a:xfrm>
            <a:prstGeom prst="rect">
              <a:avLst/>
            </a:prstGeom>
            <a:noFill/>
            <a:ln>
              <a:solidFill>
                <a:schemeClr val="tx1"/>
              </a:solidFill>
            </a:ln>
          </p:spPr>
          <p:txBody>
            <a:bodyPr wrap="square" rtlCol="0">
              <a:spAutoFit/>
            </a:bodyPr>
            <a:lstStyle/>
            <a:p>
              <a:r>
                <a:rPr lang="en-US" sz="1400" dirty="0">
                  <a:latin typeface="Times New Roman" panose="02020603050405020304" pitchFamily="18" charset="0"/>
                  <a:cs typeface="Times New Roman" panose="02020603050405020304" pitchFamily="18" charset="0"/>
                </a:rPr>
                <a:t>Committee provided PCB has </a:t>
              </a:r>
              <a:r>
                <a:rPr lang="en-US" sz="1400" b="1" i="1" dirty="0">
                  <a:latin typeface="Times New Roman" panose="02020603050405020304" pitchFamily="18" charset="0"/>
                  <a:cs typeface="Times New Roman" panose="02020603050405020304" pitchFamily="18" charset="0"/>
                </a:rPr>
                <a:t>z-</a:t>
              </a:r>
              <a:r>
                <a:rPr lang="en-US" sz="1400" b="1" dirty="0">
                  <a:latin typeface="Times New Roman" panose="02020603050405020304" pitchFamily="18" charset="0"/>
                  <a:cs typeface="Times New Roman" panose="02020603050405020304" pitchFamily="18" charset="0"/>
                </a:rPr>
                <a:t>axis actuation </a:t>
              </a:r>
              <a:r>
                <a:rPr lang="en-US" sz="1400" dirty="0">
                  <a:latin typeface="Times New Roman" panose="02020603050405020304" pitchFamily="18" charset="0"/>
                  <a:cs typeface="Times New Roman" panose="02020603050405020304" pitchFamily="18" charset="0"/>
                </a:rPr>
                <a:t>and </a:t>
              </a:r>
              <a:r>
                <a:rPr lang="en-US" sz="1400" b="1" dirty="0">
                  <a:latin typeface="Times New Roman" panose="02020603050405020304" pitchFamily="18" charset="0"/>
                  <a:cs typeface="Times New Roman" panose="02020603050405020304" pitchFamily="18" charset="0"/>
                </a:rPr>
                <a:t>Focus error signal</a:t>
              </a:r>
              <a:r>
                <a:rPr lang="en-US" sz="1400" dirty="0">
                  <a:latin typeface="Times New Roman" panose="02020603050405020304" pitchFamily="18" charset="0"/>
                  <a:cs typeface="Times New Roman" panose="02020603050405020304" pitchFamily="18" charset="0"/>
                </a:rPr>
                <a:t> capabilities only</a:t>
              </a:r>
            </a:p>
          </p:txBody>
        </p:sp>
        <p:pic>
          <p:nvPicPr>
            <p:cNvPr id="1027" name="Picture 1026">
              <a:extLst>
                <a:ext uri="{FF2B5EF4-FFF2-40B4-BE49-F238E27FC236}">
                  <a16:creationId xmlns:a16="http://schemas.microsoft.com/office/drawing/2014/main" id="{41177159-01BE-3B3A-5257-358FD87A2B25}"/>
                </a:ext>
              </a:extLst>
            </p:cNvPr>
            <p:cNvPicPr>
              <a:picLocks noChangeAspect="1"/>
            </p:cNvPicPr>
            <p:nvPr/>
          </p:nvPicPr>
          <p:blipFill rotWithShape="1">
            <a:blip r:embed="rId6"/>
            <a:srcRect t="5439"/>
            <a:stretch/>
          </p:blipFill>
          <p:spPr>
            <a:xfrm>
              <a:off x="160318" y="4581536"/>
              <a:ext cx="2623774" cy="1842195"/>
            </a:xfrm>
            <a:prstGeom prst="rect">
              <a:avLst/>
            </a:prstGeom>
          </p:spPr>
        </p:pic>
      </p:grpSp>
      <p:grpSp>
        <p:nvGrpSpPr>
          <p:cNvPr id="1050" name="Group 1049">
            <a:extLst>
              <a:ext uri="{FF2B5EF4-FFF2-40B4-BE49-F238E27FC236}">
                <a16:creationId xmlns:a16="http://schemas.microsoft.com/office/drawing/2014/main" id="{409787DA-B185-AB92-0EE4-1D2331320794}"/>
              </a:ext>
            </a:extLst>
          </p:cNvPr>
          <p:cNvGrpSpPr/>
          <p:nvPr/>
        </p:nvGrpSpPr>
        <p:grpSpPr>
          <a:xfrm>
            <a:off x="7450493" y="431540"/>
            <a:ext cx="4489743" cy="6084419"/>
            <a:chOff x="7450493" y="431540"/>
            <a:chExt cx="4489743" cy="6084419"/>
          </a:xfrm>
        </p:grpSpPr>
        <p:grpSp>
          <p:nvGrpSpPr>
            <p:cNvPr id="8" name="Group 7">
              <a:extLst>
                <a:ext uri="{FF2B5EF4-FFF2-40B4-BE49-F238E27FC236}">
                  <a16:creationId xmlns:a16="http://schemas.microsoft.com/office/drawing/2014/main" id="{6EA7BB6A-F1FD-AD5C-9C52-6797F7CA02C9}"/>
                </a:ext>
              </a:extLst>
            </p:cNvPr>
            <p:cNvGrpSpPr/>
            <p:nvPr/>
          </p:nvGrpSpPr>
          <p:grpSpPr>
            <a:xfrm>
              <a:off x="7450493" y="3319061"/>
              <a:ext cx="4324740" cy="2853140"/>
              <a:chOff x="7232719" y="3429000"/>
              <a:chExt cx="4645151" cy="2939108"/>
            </a:xfrm>
          </p:grpSpPr>
          <p:pic>
            <p:nvPicPr>
              <p:cNvPr id="1028" name="Picture 4">
                <a:extLst>
                  <a:ext uri="{FF2B5EF4-FFF2-40B4-BE49-F238E27FC236}">
                    <a16:creationId xmlns:a16="http://schemas.microsoft.com/office/drawing/2014/main" id="{B54BA618-B255-CC91-F55A-B804B950BF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24" r="5275"/>
              <a:stretch/>
            </p:blipFill>
            <p:spPr bwMode="auto">
              <a:xfrm>
                <a:off x="7232719" y="3429000"/>
                <a:ext cx="4645151" cy="29391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27D14C6-A6C6-130B-421D-65781F23C451}"/>
                  </a:ext>
                </a:extLst>
              </p:cNvPr>
              <p:cNvSpPr/>
              <p:nvPr/>
            </p:nvSpPr>
            <p:spPr>
              <a:xfrm>
                <a:off x="11281579" y="6090793"/>
                <a:ext cx="596291" cy="277315"/>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962CA3A4-4185-92D5-B5C7-EC029A7CAA82}"/>
                </a:ext>
              </a:extLst>
            </p:cNvPr>
            <p:cNvGrpSpPr/>
            <p:nvPr/>
          </p:nvGrpSpPr>
          <p:grpSpPr>
            <a:xfrm>
              <a:off x="7450493" y="431540"/>
              <a:ext cx="4282751" cy="2760433"/>
              <a:chOff x="7450493" y="431540"/>
              <a:chExt cx="4282751" cy="2760433"/>
            </a:xfrm>
          </p:grpSpPr>
          <p:grpSp>
            <p:nvGrpSpPr>
              <p:cNvPr id="6" name="Group 5">
                <a:extLst>
                  <a:ext uri="{FF2B5EF4-FFF2-40B4-BE49-F238E27FC236}">
                    <a16:creationId xmlns:a16="http://schemas.microsoft.com/office/drawing/2014/main" id="{9DE97AB6-BED5-14A2-E69A-9EA479EFE285}"/>
                  </a:ext>
                </a:extLst>
              </p:cNvPr>
              <p:cNvGrpSpPr/>
              <p:nvPr/>
            </p:nvGrpSpPr>
            <p:grpSpPr>
              <a:xfrm>
                <a:off x="7450493" y="431540"/>
                <a:ext cx="4282751" cy="2760433"/>
                <a:chOff x="3048000" y="1714500"/>
                <a:chExt cx="5596812" cy="3429000"/>
              </a:xfrm>
            </p:grpSpPr>
            <p:grpSp>
              <p:nvGrpSpPr>
                <p:cNvPr id="3" name="Group 2">
                  <a:extLst>
                    <a:ext uri="{FF2B5EF4-FFF2-40B4-BE49-F238E27FC236}">
                      <a16:creationId xmlns:a16="http://schemas.microsoft.com/office/drawing/2014/main" id="{E188AAF7-8A6D-5457-DF96-92BAC646B413}"/>
                    </a:ext>
                  </a:extLst>
                </p:cNvPr>
                <p:cNvGrpSpPr/>
                <p:nvPr/>
              </p:nvGrpSpPr>
              <p:grpSpPr>
                <a:xfrm>
                  <a:off x="3048000" y="1714500"/>
                  <a:ext cx="5596812" cy="3429000"/>
                  <a:chOff x="3048000" y="1714500"/>
                  <a:chExt cx="6096000" cy="3429000"/>
                </a:xfrm>
              </p:grpSpPr>
              <p:pic>
                <p:nvPicPr>
                  <p:cNvPr id="1026" name="Picture 2">
                    <a:extLst>
                      <a:ext uri="{FF2B5EF4-FFF2-40B4-BE49-F238E27FC236}">
                        <a16:creationId xmlns:a16="http://schemas.microsoft.com/office/drawing/2014/main" id="{996B5FBE-F817-2F36-6E67-73A3B2D2D3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0" y="1714500"/>
                    <a:ext cx="6096000" cy="3429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5FCFA-3249-DD3F-3B80-EDBD3A263B3C}"/>
                      </a:ext>
                    </a:extLst>
                  </p:cNvPr>
                  <p:cNvSpPr/>
                  <p:nvPr/>
                </p:nvSpPr>
                <p:spPr>
                  <a:xfrm>
                    <a:off x="8341567" y="4823927"/>
                    <a:ext cx="797768" cy="31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8BD866D4-8573-7E55-32BC-BB1B09E8FE39}"/>
                    </a:ext>
                  </a:extLst>
                </p:cNvPr>
                <p:cNvSpPr/>
                <p:nvPr/>
              </p:nvSpPr>
              <p:spPr>
                <a:xfrm>
                  <a:off x="7346696" y="2914261"/>
                  <a:ext cx="1158157" cy="412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FE8AD523-8638-E4F1-A794-344D394C6612}"/>
                  </a:ext>
                </a:extLst>
              </p:cNvPr>
              <p:cNvSpPr txBox="1"/>
              <p:nvPr/>
            </p:nvSpPr>
            <p:spPr>
              <a:xfrm>
                <a:off x="9056166" y="1834637"/>
                <a:ext cx="1352939"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Confocal signal</a:t>
                </a:r>
              </a:p>
            </p:txBody>
          </p:sp>
          <p:sp>
            <p:nvSpPr>
              <p:cNvPr id="24" name="Rectangle 23">
                <a:extLst>
                  <a:ext uri="{FF2B5EF4-FFF2-40B4-BE49-F238E27FC236}">
                    <a16:creationId xmlns:a16="http://schemas.microsoft.com/office/drawing/2014/main" id="{5531C64E-69A9-91BF-027F-FBFB8C3EE935}"/>
                  </a:ext>
                </a:extLst>
              </p:cNvPr>
              <p:cNvSpPr/>
              <p:nvPr/>
            </p:nvSpPr>
            <p:spPr>
              <a:xfrm>
                <a:off x="7631637" y="515982"/>
                <a:ext cx="1801612"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2EAADAC-B3EB-5827-9AB6-8843CC6BBB08}"/>
                  </a:ext>
                </a:extLst>
              </p:cNvPr>
              <p:cNvSpPr txBox="1"/>
              <p:nvPr/>
            </p:nvSpPr>
            <p:spPr>
              <a:xfrm>
                <a:off x="8882026" y="623703"/>
                <a:ext cx="1701220"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Focus error signal</a:t>
                </a:r>
              </a:p>
            </p:txBody>
          </p:sp>
        </p:grpSp>
        <p:sp>
          <p:nvSpPr>
            <p:cNvPr id="1031" name="TextBox 1030">
              <a:extLst>
                <a:ext uri="{FF2B5EF4-FFF2-40B4-BE49-F238E27FC236}">
                  <a16:creationId xmlns:a16="http://schemas.microsoft.com/office/drawing/2014/main" id="{E87588EB-C025-48D6-540F-6CD2BC608BC9}"/>
                </a:ext>
              </a:extLst>
            </p:cNvPr>
            <p:cNvSpPr txBox="1"/>
            <p:nvPr/>
          </p:nvSpPr>
          <p:spPr>
            <a:xfrm>
              <a:off x="8626048" y="6238960"/>
              <a:ext cx="3314188"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hlinkClick r:id="rId9"/>
                </a:rPr>
                <a:t>https://www.youtube.com/watch?v=5bqujaldaCQ</a:t>
              </a:r>
              <a:endParaRPr lang="en-US" sz="1200" dirty="0">
                <a:latin typeface="Times New Roman" panose="02020603050405020304" pitchFamily="18" charset="0"/>
                <a:cs typeface="Times New Roman" panose="02020603050405020304" pitchFamily="18" charset="0"/>
              </a:endParaRPr>
            </a:p>
          </p:txBody>
        </p:sp>
      </p:grpSp>
      <p:grpSp>
        <p:nvGrpSpPr>
          <p:cNvPr id="1048" name="Group 1047">
            <a:extLst>
              <a:ext uri="{FF2B5EF4-FFF2-40B4-BE49-F238E27FC236}">
                <a16:creationId xmlns:a16="http://schemas.microsoft.com/office/drawing/2014/main" id="{FA25CB20-E81E-9430-A31D-705C09DCC27D}"/>
              </a:ext>
            </a:extLst>
          </p:cNvPr>
          <p:cNvGrpSpPr/>
          <p:nvPr/>
        </p:nvGrpSpPr>
        <p:grpSpPr>
          <a:xfrm>
            <a:off x="2902490" y="3928500"/>
            <a:ext cx="4198103" cy="2587459"/>
            <a:chOff x="2902490" y="3928500"/>
            <a:chExt cx="4198103" cy="2587459"/>
          </a:xfrm>
        </p:grpSpPr>
        <p:grpSp>
          <p:nvGrpSpPr>
            <p:cNvPr id="1032" name="Group 1031">
              <a:extLst>
                <a:ext uri="{FF2B5EF4-FFF2-40B4-BE49-F238E27FC236}">
                  <a16:creationId xmlns:a16="http://schemas.microsoft.com/office/drawing/2014/main" id="{A4F22BA8-BB9A-DA76-DD63-01540AB41D32}"/>
                </a:ext>
              </a:extLst>
            </p:cNvPr>
            <p:cNvGrpSpPr/>
            <p:nvPr/>
          </p:nvGrpSpPr>
          <p:grpSpPr>
            <a:xfrm rot="16200000">
              <a:off x="4040714" y="3456079"/>
              <a:ext cx="2476304" cy="3643455"/>
              <a:chOff x="8338706" y="1064044"/>
              <a:chExt cx="2815189" cy="4302507"/>
            </a:xfrm>
          </p:grpSpPr>
          <p:pic>
            <p:nvPicPr>
              <p:cNvPr id="1033" name="Picture 1032">
                <a:extLst>
                  <a:ext uri="{FF2B5EF4-FFF2-40B4-BE49-F238E27FC236}">
                    <a16:creationId xmlns:a16="http://schemas.microsoft.com/office/drawing/2014/main" id="{F0C63DDD-4D46-DE59-BBF1-D3C96524403E}"/>
                  </a:ext>
                </a:extLst>
              </p:cNvPr>
              <p:cNvPicPr>
                <a:picLocks noChangeAspect="1"/>
              </p:cNvPicPr>
              <p:nvPr/>
            </p:nvPicPr>
            <p:blipFill>
              <a:blip r:embed="rId10"/>
              <a:stretch>
                <a:fillRect/>
              </a:stretch>
            </p:blipFill>
            <p:spPr>
              <a:xfrm>
                <a:off x="8935410" y="1227596"/>
                <a:ext cx="1869128" cy="3238293"/>
              </a:xfrm>
              <a:prstGeom prst="rect">
                <a:avLst/>
              </a:prstGeom>
            </p:spPr>
          </p:pic>
          <p:cxnSp>
            <p:nvCxnSpPr>
              <p:cNvPr id="1034" name="Straight Arrow Connector 1033">
                <a:extLst>
                  <a:ext uri="{FF2B5EF4-FFF2-40B4-BE49-F238E27FC236}">
                    <a16:creationId xmlns:a16="http://schemas.microsoft.com/office/drawing/2014/main" id="{8207D4A8-9699-B3A0-AA19-82ADE3445EC6}"/>
                  </a:ext>
                </a:extLst>
              </p:cNvPr>
              <p:cNvCxnSpPr>
                <a:cxnSpLocks/>
              </p:cNvCxnSpPr>
              <p:nvPr/>
            </p:nvCxnSpPr>
            <p:spPr>
              <a:xfrm rot="5400000" flipH="1">
                <a:off x="10141196" y="3981850"/>
                <a:ext cx="202002" cy="633749"/>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36" name="TextBox 1035">
                <a:extLst>
                  <a:ext uri="{FF2B5EF4-FFF2-40B4-BE49-F238E27FC236}">
                    <a16:creationId xmlns:a16="http://schemas.microsoft.com/office/drawing/2014/main" id="{D479EA7D-97C2-45E7-9740-0D765A4C61D4}"/>
                  </a:ext>
                </a:extLst>
              </p:cNvPr>
              <p:cNvSpPr txBox="1"/>
              <p:nvPr/>
            </p:nvSpPr>
            <p:spPr>
              <a:xfrm rot="5400000">
                <a:off x="7086928" y="2315822"/>
                <a:ext cx="3098379" cy="594823"/>
              </a:xfrm>
              <a:prstGeom prst="rect">
                <a:avLst/>
              </a:prstGeom>
              <a:solidFill>
                <a:schemeClr val="bg1"/>
              </a:solidFill>
              <a:ln>
                <a:solidFill>
                  <a:schemeClr val="tx1"/>
                </a:solidFill>
              </a:ln>
            </p:spPr>
            <p:txBody>
              <a:bodyPr wrap="square" rtlCol="0">
                <a:spAutoFit/>
              </a:bodyPr>
              <a:lstStyle/>
              <a:p>
                <a:r>
                  <a:rPr lang="en-US" sz="1400" b="0" i="0" dirty="0">
                    <a:solidFill>
                      <a:srgbClr val="222222"/>
                    </a:solidFill>
                    <a:effectLst/>
                    <a:latin typeface="Times New Roman" panose="02020603050405020304" pitchFamily="18" charset="0"/>
                    <a:cs typeface="Times New Roman" panose="02020603050405020304" pitchFamily="18" charset="0"/>
                  </a:rPr>
                  <a:t>At the PCB side, 45 pin FFC cable should have the silver side</a:t>
                </a:r>
              </a:p>
            </p:txBody>
          </p:sp>
          <p:cxnSp>
            <p:nvCxnSpPr>
              <p:cNvPr id="1037" name="Straight Arrow Connector 1036">
                <a:extLst>
                  <a:ext uri="{FF2B5EF4-FFF2-40B4-BE49-F238E27FC236}">
                    <a16:creationId xmlns:a16="http://schemas.microsoft.com/office/drawing/2014/main" id="{E9CE1F42-1AC4-4D06-C481-83A6ED46A445}"/>
                  </a:ext>
                </a:extLst>
              </p:cNvPr>
              <p:cNvCxnSpPr>
                <a:cxnSpLocks/>
              </p:cNvCxnSpPr>
              <p:nvPr/>
            </p:nvCxnSpPr>
            <p:spPr>
              <a:xfrm rot="5400000" flipH="1" flipV="1">
                <a:off x="9147807" y="1327039"/>
                <a:ext cx="399723" cy="861763"/>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35" name="TextBox 1034">
                <a:extLst>
                  <a:ext uri="{FF2B5EF4-FFF2-40B4-BE49-F238E27FC236}">
                    <a16:creationId xmlns:a16="http://schemas.microsoft.com/office/drawing/2014/main" id="{A8D1197C-1703-9E6B-50FF-71A074B14477}"/>
                  </a:ext>
                </a:extLst>
              </p:cNvPr>
              <p:cNvSpPr txBox="1"/>
              <p:nvPr/>
            </p:nvSpPr>
            <p:spPr>
              <a:xfrm rot="5400000">
                <a:off x="9546635" y="3759291"/>
                <a:ext cx="2619697" cy="594823"/>
              </a:xfrm>
              <a:prstGeom prst="rect">
                <a:avLst/>
              </a:prstGeom>
              <a:solidFill>
                <a:schemeClr val="bg1"/>
              </a:solidFill>
              <a:ln>
                <a:solidFill>
                  <a:schemeClr val="tx1"/>
                </a:solidFill>
              </a:ln>
            </p:spPr>
            <p:txBody>
              <a:bodyPr wrap="square" rtlCol="0">
                <a:spAutoFit/>
              </a:bodyPr>
              <a:lstStyle/>
              <a:p>
                <a:r>
                  <a:rPr lang="en-US" sz="1400" b="0" i="0" dirty="0">
                    <a:solidFill>
                      <a:srgbClr val="222222"/>
                    </a:solidFill>
                    <a:effectLst/>
                    <a:latin typeface="Times New Roman" panose="02020603050405020304" pitchFamily="18" charset="0"/>
                    <a:cs typeface="Times New Roman" panose="02020603050405020304" pitchFamily="18" charset="0"/>
                  </a:rPr>
                  <a:t>At the OPU lens side, cable should have the blue strip</a:t>
                </a:r>
              </a:p>
            </p:txBody>
          </p:sp>
        </p:grpSp>
        <p:pic>
          <p:nvPicPr>
            <p:cNvPr id="1047" name="Picture 2" descr="Yellow vector danger japanese sign isolated on black background. Kiken.  Exclamation mark in triangle shape. Warning caution symbol 5720147 Vector  Art at Vecteezy">
              <a:extLst>
                <a:ext uri="{FF2B5EF4-FFF2-40B4-BE49-F238E27FC236}">
                  <a16:creationId xmlns:a16="http://schemas.microsoft.com/office/drawing/2014/main" id="{3DD18EED-A447-24E5-FA30-121CD8544B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2490" y="3928500"/>
              <a:ext cx="946569" cy="946569"/>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AE36DB61-BA43-E4CD-7442-C35D69671CB3}"/>
              </a:ext>
            </a:extLst>
          </p:cNvPr>
          <p:cNvSpPr txBox="1"/>
          <p:nvPr/>
        </p:nvSpPr>
        <p:spPr>
          <a:xfrm>
            <a:off x="2963580" y="3541115"/>
            <a:ext cx="4286306" cy="307777"/>
          </a:xfrm>
          <a:prstGeom prst="rect">
            <a:avLst/>
          </a:prstGeom>
          <a:solidFill>
            <a:schemeClr val="accent4"/>
          </a:solidFill>
          <a:ln>
            <a:solidFill>
              <a:schemeClr val="tx1"/>
            </a:solidFill>
          </a:ln>
        </p:spPr>
        <p:txBody>
          <a:bodyPr wrap="square" rtlCol="0">
            <a:spAutoFit/>
          </a:bodyPr>
          <a:lstStyle/>
          <a:p>
            <a:r>
              <a:rPr lang="en-US" sz="1400" b="1" i="0" dirty="0">
                <a:solidFill>
                  <a:srgbClr val="222222"/>
                </a:solidFill>
                <a:effectLst/>
                <a:latin typeface="Times New Roman" panose="02020603050405020304" pitchFamily="18" charset="0"/>
                <a:cs typeface="Times New Roman" panose="02020603050405020304" pitchFamily="18" charset="0"/>
              </a:rPr>
              <a:t>Wear antistatic strap if in low humidity environment</a:t>
            </a:r>
          </a:p>
        </p:txBody>
      </p:sp>
    </p:spTree>
    <p:extLst>
      <p:ext uri="{BB962C8B-B14F-4D97-AF65-F5344CB8AC3E}">
        <p14:creationId xmlns:p14="http://schemas.microsoft.com/office/powerpoint/2010/main" val="293498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74AF9EE-9B6C-4C92-9809-EE8848E46C28}"/>
              </a:ext>
            </a:extLst>
          </p:cNvPr>
          <p:cNvGrpSpPr/>
          <p:nvPr/>
        </p:nvGrpSpPr>
        <p:grpSpPr>
          <a:xfrm>
            <a:off x="5514523" y="1415395"/>
            <a:ext cx="6514454" cy="4400434"/>
            <a:chOff x="5516242" y="0"/>
            <a:chExt cx="6514454" cy="4400434"/>
          </a:xfrm>
        </p:grpSpPr>
        <p:pic>
          <p:nvPicPr>
            <p:cNvPr id="30" name="Picture 29" descr="A picture containing indoor, wall, cluttered, messy&#10;&#10;Description automatically generated">
              <a:extLst>
                <a:ext uri="{FF2B5EF4-FFF2-40B4-BE49-F238E27FC236}">
                  <a16:creationId xmlns:a16="http://schemas.microsoft.com/office/drawing/2014/main" id="{EE39F235-DEEC-4C15-BAC0-DECF31C533C9}"/>
                </a:ext>
              </a:extLst>
            </p:cNvPr>
            <p:cNvPicPr>
              <a:picLocks noChangeAspect="1"/>
            </p:cNvPicPr>
            <p:nvPr/>
          </p:nvPicPr>
          <p:blipFill rotWithShape="1">
            <a:blip r:embed="rId2">
              <a:extLst>
                <a:ext uri="{28A0092B-C50C-407E-A947-70E740481C1C}">
                  <a14:useLocalDpi xmlns:a14="http://schemas.microsoft.com/office/drawing/2010/main" val="0"/>
                </a:ext>
              </a:extLst>
            </a:blip>
            <a:srcRect l="7692" t="3518" r="17348" b="22465"/>
            <a:stretch/>
          </p:blipFill>
          <p:spPr>
            <a:xfrm>
              <a:off x="6084889" y="102289"/>
              <a:ext cx="5803929" cy="4298145"/>
            </a:xfrm>
            <a:prstGeom prst="rect">
              <a:avLst/>
            </a:prstGeom>
          </p:spPr>
        </p:pic>
        <p:cxnSp>
          <p:nvCxnSpPr>
            <p:cNvPr id="39" name="Straight Arrow Connector 38">
              <a:extLst>
                <a:ext uri="{FF2B5EF4-FFF2-40B4-BE49-F238E27FC236}">
                  <a16:creationId xmlns:a16="http://schemas.microsoft.com/office/drawing/2014/main" id="{8515C7BD-AFBF-4892-8BD6-FF12057FCA9A}"/>
                </a:ext>
              </a:extLst>
            </p:cNvPr>
            <p:cNvCxnSpPr>
              <a:cxnSpLocks/>
            </p:cNvCxnSpPr>
            <p:nvPr/>
          </p:nvCxnSpPr>
          <p:spPr>
            <a:xfrm flipV="1">
              <a:off x="6997394" y="2984116"/>
              <a:ext cx="833352" cy="54625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06D11D-9967-45D5-87FE-2B9CCABEFF36}"/>
                </a:ext>
              </a:extLst>
            </p:cNvPr>
            <p:cNvSpPr txBox="1"/>
            <p:nvPr/>
          </p:nvSpPr>
          <p:spPr>
            <a:xfrm>
              <a:off x="5882986" y="3530373"/>
              <a:ext cx="998991" cy="307777"/>
            </a:xfrm>
            <a:prstGeom prst="rect">
              <a:avLst/>
            </a:prstGeom>
            <a:solidFill>
              <a:schemeClr val="bg1"/>
            </a:solidFill>
            <a:ln>
              <a:solidFill>
                <a:schemeClr val="tx1"/>
              </a:solidFill>
            </a:ln>
          </p:spPr>
          <p:txBody>
            <a:bodyPr wrap="none" rtlCol="0">
              <a:spAutoFit/>
            </a:bodyPr>
            <a:lstStyle/>
            <a:p>
              <a:r>
                <a:rPr lang="en-US" sz="1400" b="1" dirty="0">
                  <a:latin typeface="Times New Roman" panose="02020603050405020304" pitchFamily="18" charset="0"/>
                  <a:cs typeface="Times New Roman" panose="02020603050405020304" pitchFamily="18" charset="0"/>
                </a:rPr>
                <a:t>X carriage</a:t>
              </a:r>
            </a:p>
          </p:txBody>
        </p:sp>
        <p:cxnSp>
          <p:nvCxnSpPr>
            <p:cNvPr id="46" name="Straight Arrow Connector 45">
              <a:extLst>
                <a:ext uri="{FF2B5EF4-FFF2-40B4-BE49-F238E27FC236}">
                  <a16:creationId xmlns:a16="http://schemas.microsoft.com/office/drawing/2014/main" id="{7FC739CA-BD20-4487-A699-CCFBC3E8F3D0}"/>
                </a:ext>
              </a:extLst>
            </p:cNvPr>
            <p:cNvCxnSpPr>
              <a:cxnSpLocks/>
              <a:stCxn id="49" idx="0"/>
            </p:cNvCxnSpPr>
            <p:nvPr/>
          </p:nvCxnSpPr>
          <p:spPr>
            <a:xfrm flipV="1">
              <a:off x="8901214" y="2874594"/>
              <a:ext cx="462764" cy="67072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2E2E96-3450-476A-BE95-155E3CB8D175}"/>
                </a:ext>
              </a:extLst>
            </p:cNvPr>
            <p:cNvSpPr txBox="1"/>
            <p:nvPr/>
          </p:nvSpPr>
          <p:spPr>
            <a:xfrm>
              <a:off x="8145533" y="3545314"/>
              <a:ext cx="1511361" cy="523220"/>
            </a:xfrm>
            <a:prstGeom prst="rect">
              <a:avLst/>
            </a:prstGeom>
            <a:solidFill>
              <a:schemeClr val="bg1"/>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Voice coil actuator (X)</a:t>
              </a:r>
            </a:p>
          </p:txBody>
        </p:sp>
        <p:sp>
          <p:nvSpPr>
            <p:cNvPr id="51" name="TextBox 50">
              <a:extLst>
                <a:ext uri="{FF2B5EF4-FFF2-40B4-BE49-F238E27FC236}">
                  <a16:creationId xmlns:a16="http://schemas.microsoft.com/office/drawing/2014/main" id="{EA1D554A-45A3-4B6A-8B9B-75989CB63C08}"/>
                </a:ext>
              </a:extLst>
            </p:cNvPr>
            <p:cNvSpPr txBox="1"/>
            <p:nvPr/>
          </p:nvSpPr>
          <p:spPr>
            <a:xfrm>
              <a:off x="10663004" y="0"/>
              <a:ext cx="1305358" cy="523220"/>
            </a:xfrm>
            <a:prstGeom prst="rect">
              <a:avLst/>
            </a:prstGeom>
            <a:solidFill>
              <a:schemeClr val="bg1"/>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Voice coil actuator  (Y)</a:t>
              </a:r>
            </a:p>
          </p:txBody>
        </p:sp>
        <p:cxnSp>
          <p:nvCxnSpPr>
            <p:cNvPr id="52" name="Straight Arrow Connector 51">
              <a:extLst>
                <a:ext uri="{FF2B5EF4-FFF2-40B4-BE49-F238E27FC236}">
                  <a16:creationId xmlns:a16="http://schemas.microsoft.com/office/drawing/2014/main" id="{C976B0BE-F983-47BE-98E2-C20DAAE98C71}"/>
                </a:ext>
              </a:extLst>
            </p:cNvPr>
            <p:cNvCxnSpPr>
              <a:cxnSpLocks/>
            </p:cNvCxnSpPr>
            <p:nvPr/>
          </p:nvCxnSpPr>
          <p:spPr>
            <a:xfrm flipH="1">
              <a:off x="10286128" y="512888"/>
              <a:ext cx="396306" cy="34434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13B566C-BF2C-4D7B-BCDD-B6A007E7C5A1}"/>
                </a:ext>
              </a:extLst>
            </p:cNvPr>
            <p:cNvCxnSpPr>
              <a:cxnSpLocks/>
            </p:cNvCxnSpPr>
            <p:nvPr/>
          </p:nvCxnSpPr>
          <p:spPr>
            <a:xfrm flipH="1" flipV="1">
              <a:off x="9869918" y="2103891"/>
              <a:ext cx="1023306" cy="714888"/>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27FEC0A-279D-4564-9330-8C2642AD6A88}"/>
                </a:ext>
              </a:extLst>
            </p:cNvPr>
            <p:cNvSpPr txBox="1"/>
            <p:nvPr/>
          </p:nvSpPr>
          <p:spPr>
            <a:xfrm>
              <a:off x="10682433" y="2366626"/>
              <a:ext cx="1348263" cy="523220"/>
            </a:xfrm>
            <a:prstGeom prst="rect">
              <a:avLst/>
            </a:prstGeom>
            <a:solidFill>
              <a:schemeClr val="bg1"/>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optical trigger limit switch (X)</a:t>
              </a:r>
            </a:p>
          </p:txBody>
        </p:sp>
        <p:sp>
          <p:nvSpPr>
            <p:cNvPr id="66" name="TextBox 65">
              <a:extLst>
                <a:ext uri="{FF2B5EF4-FFF2-40B4-BE49-F238E27FC236}">
                  <a16:creationId xmlns:a16="http://schemas.microsoft.com/office/drawing/2014/main" id="{D4ED9453-F973-472B-820E-F7F6AE6FDC50}"/>
                </a:ext>
              </a:extLst>
            </p:cNvPr>
            <p:cNvSpPr txBox="1"/>
            <p:nvPr/>
          </p:nvSpPr>
          <p:spPr>
            <a:xfrm>
              <a:off x="10173852" y="3596291"/>
              <a:ext cx="1714966" cy="523220"/>
            </a:xfrm>
            <a:prstGeom prst="rect">
              <a:avLst/>
            </a:prstGeom>
            <a:solidFill>
              <a:schemeClr val="bg1"/>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elastomer attached to end stop bracket (X)</a:t>
              </a:r>
            </a:p>
          </p:txBody>
        </p:sp>
        <p:cxnSp>
          <p:nvCxnSpPr>
            <p:cNvPr id="67" name="Straight Arrow Connector 66">
              <a:extLst>
                <a:ext uri="{FF2B5EF4-FFF2-40B4-BE49-F238E27FC236}">
                  <a16:creationId xmlns:a16="http://schemas.microsoft.com/office/drawing/2014/main" id="{0C8ED2FE-8520-492D-B325-014246835428}"/>
                </a:ext>
              </a:extLst>
            </p:cNvPr>
            <p:cNvCxnSpPr>
              <a:cxnSpLocks/>
            </p:cNvCxnSpPr>
            <p:nvPr/>
          </p:nvCxnSpPr>
          <p:spPr>
            <a:xfrm flipH="1" flipV="1">
              <a:off x="10236470" y="2669578"/>
              <a:ext cx="853066" cy="93585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ED6D538-273C-4EBA-A531-265BA7A66E15}"/>
                </a:ext>
              </a:extLst>
            </p:cNvPr>
            <p:cNvSpPr txBox="1"/>
            <p:nvPr/>
          </p:nvSpPr>
          <p:spPr>
            <a:xfrm>
              <a:off x="5516242" y="2052914"/>
              <a:ext cx="1580918" cy="307777"/>
            </a:xfrm>
            <a:prstGeom prst="rect">
              <a:avLst/>
            </a:prstGeom>
            <a:solidFill>
              <a:schemeClr val="bg1"/>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Linear encoder (Y)</a:t>
              </a:r>
            </a:p>
          </p:txBody>
        </p:sp>
        <p:cxnSp>
          <p:nvCxnSpPr>
            <p:cNvPr id="84" name="Straight Arrow Connector 83">
              <a:extLst>
                <a:ext uri="{FF2B5EF4-FFF2-40B4-BE49-F238E27FC236}">
                  <a16:creationId xmlns:a16="http://schemas.microsoft.com/office/drawing/2014/main" id="{B7EF2342-0062-4AB1-8668-9B46A186A0C9}"/>
                </a:ext>
              </a:extLst>
            </p:cNvPr>
            <p:cNvCxnSpPr>
              <a:cxnSpLocks/>
            </p:cNvCxnSpPr>
            <p:nvPr/>
          </p:nvCxnSpPr>
          <p:spPr>
            <a:xfrm flipV="1">
              <a:off x="6400514" y="1643490"/>
              <a:ext cx="392624" cy="40551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83C915D7-1FA8-42E9-A258-21FFE6796BC2}"/>
              </a:ext>
            </a:extLst>
          </p:cNvPr>
          <p:cNvGrpSpPr/>
          <p:nvPr/>
        </p:nvGrpSpPr>
        <p:grpSpPr>
          <a:xfrm>
            <a:off x="-32657" y="1019735"/>
            <a:ext cx="6555218" cy="5640547"/>
            <a:chOff x="-158996" y="287469"/>
            <a:chExt cx="6555218" cy="5640547"/>
          </a:xfrm>
        </p:grpSpPr>
        <p:pic>
          <p:nvPicPr>
            <p:cNvPr id="6" name="Picture 5" descr="A picture containing text, wall, indoor, blue&#10;&#10;Description automatically generated">
              <a:extLst>
                <a:ext uri="{FF2B5EF4-FFF2-40B4-BE49-F238E27FC236}">
                  <a16:creationId xmlns:a16="http://schemas.microsoft.com/office/drawing/2014/main" id="{7E85A45D-7390-4822-AB94-BF39C662BF91}"/>
                </a:ext>
              </a:extLst>
            </p:cNvPr>
            <p:cNvPicPr>
              <a:picLocks noChangeAspect="1"/>
            </p:cNvPicPr>
            <p:nvPr/>
          </p:nvPicPr>
          <p:blipFill rotWithShape="1">
            <a:blip r:embed="rId3">
              <a:extLst>
                <a:ext uri="{28A0092B-C50C-407E-A947-70E740481C1C}">
                  <a14:useLocalDpi xmlns:a14="http://schemas.microsoft.com/office/drawing/2010/main" val="0"/>
                </a:ext>
              </a:extLst>
            </a:blip>
            <a:srcRect b="8187"/>
            <a:stretch/>
          </p:blipFill>
          <p:spPr>
            <a:xfrm rot="16200000">
              <a:off x="287257" y="622030"/>
              <a:ext cx="4905014" cy="4626328"/>
            </a:xfrm>
            <a:prstGeom prst="rect">
              <a:avLst/>
            </a:prstGeom>
          </p:spPr>
        </p:pic>
        <p:cxnSp>
          <p:nvCxnSpPr>
            <p:cNvPr id="36" name="Straight Arrow Connector 35">
              <a:extLst>
                <a:ext uri="{FF2B5EF4-FFF2-40B4-BE49-F238E27FC236}">
                  <a16:creationId xmlns:a16="http://schemas.microsoft.com/office/drawing/2014/main" id="{56DCD016-54D9-46BB-AD5A-9D6FB3897B01}"/>
                </a:ext>
              </a:extLst>
            </p:cNvPr>
            <p:cNvCxnSpPr>
              <a:cxnSpLocks/>
            </p:cNvCxnSpPr>
            <p:nvPr/>
          </p:nvCxnSpPr>
          <p:spPr>
            <a:xfrm>
              <a:off x="1047357" y="1557183"/>
              <a:ext cx="408122" cy="53210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0E1E560-26CD-4043-91DB-285AFD988860}"/>
                </a:ext>
              </a:extLst>
            </p:cNvPr>
            <p:cNvSpPr txBox="1"/>
            <p:nvPr/>
          </p:nvSpPr>
          <p:spPr>
            <a:xfrm>
              <a:off x="333046" y="1233296"/>
              <a:ext cx="992323" cy="307777"/>
            </a:xfrm>
            <a:prstGeom prst="rect">
              <a:avLst/>
            </a:prstGeom>
            <a:solidFill>
              <a:schemeClr val="bg1"/>
            </a:solidFill>
            <a:ln>
              <a:solidFill>
                <a:schemeClr val="tx1"/>
              </a:solidFill>
            </a:ln>
          </p:spPr>
          <p:txBody>
            <a:bodyPr wrap="none" rtlCol="0">
              <a:spAutoFit/>
            </a:bodyPr>
            <a:lstStyle/>
            <a:p>
              <a:r>
                <a:rPr lang="en-US" sz="1400" b="1" dirty="0">
                  <a:latin typeface="Times New Roman" panose="02020603050405020304" pitchFamily="18" charset="0"/>
                  <a:cs typeface="Times New Roman" panose="02020603050405020304" pitchFamily="18" charset="0"/>
                </a:rPr>
                <a:t>Y carriage</a:t>
              </a:r>
            </a:p>
          </p:txBody>
        </p:sp>
        <p:cxnSp>
          <p:nvCxnSpPr>
            <p:cNvPr id="43" name="Straight Arrow Connector 42">
              <a:extLst>
                <a:ext uri="{FF2B5EF4-FFF2-40B4-BE49-F238E27FC236}">
                  <a16:creationId xmlns:a16="http://schemas.microsoft.com/office/drawing/2014/main" id="{DFEF6A98-4CA9-40A9-BDDB-69BA5BF0FF1D}"/>
                </a:ext>
              </a:extLst>
            </p:cNvPr>
            <p:cNvCxnSpPr>
              <a:cxnSpLocks/>
            </p:cNvCxnSpPr>
            <p:nvPr/>
          </p:nvCxnSpPr>
          <p:spPr>
            <a:xfrm flipH="1">
              <a:off x="4459567" y="1087060"/>
              <a:ext cx="364210" cy="47012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4C37A9-E5A7-4D05-9C4D-BB0B14A64771}"/>
                </a:ext>
              </a:extLst>
            </p:cNvPr>
            <p:cNvSpPr txBox="1"/>
            <p:nvPr/>
          </p:nvSpPr>
          <p:spPr>
            <a:xfrm>
              <a:off x="3775664" y="595246"/>
              <a:ext cx="1923199" cy="523220"/>
            </a:xfrm>
            <a:prstGeom prst="rect">
              <a:avLst/>
            </a:prstGeom>
            <a:solidFill>
              <a:schemeClr val="bg1"/>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Air filter and pressure regulator</a:t>
              </a:r>
            </a:p>
          </p:txBody>
        </p:sp>
        <p:cxnSp>
          <p:nvCxnSpPr>
            <p:cNvPr id="55" name="Straight Arrow Connector 54">
              <a:extLst>
                <a:ext uri="{FF2B5EF4-FFF2-40B4-BE49-F238E27FC236}">
                  <a16:creationId xmlns:a16="http://schemas.microsoft.com/office/drawing/2014/main" id="{88A8DF0E-1D8F-40DD-9D2F-6E43A3257CB4}"/>
                </a:ext>
              </a:extLst>
            </p:cNvPr>
            <p:cNvCxnSpPr>
              <a:cxnSpLocks/>
            </p:cNvCxnSpPr>
            <p:nvPr/>
          </p:nvCxnSpPr>
          <p:spPr>
            <a:xfrm flipV="1">
              <a:off x="547534" y="3087786"/>
              <a:ext cx="258307" cy="38745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4CA41-7057-4BFE-A77E-9F7F34F70173}"/>
                </a:ext>
              </a:extLst>
            </p:cNvPr>
            <p:cNvSpPr txBox="1"/>
            <p:nvPr/>
          </p:nvSpPr>
          <p:spPr>
            <a:xfrm>
              <a:off x="-158996" y="3477401"/>
              <a:ext cx="704039" cy="307777"/>
            </a:xfrm>
            <a:prstGeom prst="rect">
              <a:avLst/>
            </a:prstGeom>
            <a:solidFill>
              <a:schemeClr val="bg1"/>
            </a:solidFill>
            <a:ln>
              <a:solidFill>
                <a:schemeClr val="tx1"/>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Handle</a:t>
              </a:r>
            </a:p>
          </p:txBody>
        </p:sp>
        <p:cxnSp>
          <p:nvCxnSpPr>
            <p:cNvPr id="59" name="Straight Arrow Connector 58">
              <a:extLst>
                <a:ext uri="{FF2B5EF4-FFF2-40B4-BE49-F238E27FC236}">
                  <a16:creationId xmlns:a16="http://schemas.microsoft.com/office/drawing/2014/main" id="{E10503F7-0841-466C-993E-45CD2318F34E}"/>
                </a:ext>
              </a:extLst>
            </p:cNvPr>
            <p:cNvCxnSpPr>
              <a:cxnSpLocks/>
            </p:cNvCxnSpPr>
            <p:nvPr/>
          </p:nvCxnSpPr>
          <p:spPr>
            <a:xfrm>
              <a:off x="1972089" y="595246"/>
              <a:ext cx="326611" cy="56783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8C44CF5-9E37-4802-A727-A8BC86DE2CA5}"/>
                </a:ext>
              </a:extLst>
            </p:cNvPr>
            <p:cNvSpPr txBox="1"/>
            <p:nvPr/>
          </p:nvSpPr>
          <p:spPr>
            <a:xfrm>
              <a:off x="1193690" y="287469"/>
              <a:ext cx="2387192" cy="307777"/>
            </a:xfrm>
            <a:prstGeom prst="rect">
              <a:avLst/>
            </a:prstGeom>
            <a:solidFill>
              <a:schemeClr val="bg1"/>
            </a:solidFill>
            <a:ln>
              <a:solidFill>
                <a:schemeClr val="tx1"/>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optical trigger limit switch (Y)</a:t>
              </a:r>
            </a:p>
          </p:txBody>
        </p:sp>
        <p:sp>
          <p:nvSpPr>
            <p:cNvPr id="70" name="TextBox 69">
              <a:extLst>
                <a:ext uri="{FF2B5EF4-FFF2-40B4-BE49-F238E27FC236}">
                  <a16:creationId xmlns:a16="http://schemas.microsoft.com/office/drawing/2014/main" id="{EEF217F5-AA0F-4A8E-AFEE-0CE9F891BD0F}"/>
                </a:ext>
              </a:extLst>
            </p:cNvPr>
            <p:cNvSpPr txBox="1"/>
            <p:nvPr/>
          </p:nvSpPr>
          <p:spPr>
            <a:xfrm>
              <a:off x="2597424" y="4711561"/>
              <a:ext cx="3798798" cy="523220"/>
            </a:xfrm>
            <a:prstGeom prst="rect">
              <a:avLst/>
            </a:prstGeom>
            <a:solidFill>
              <a:schemeClr val="bg1"/>
            </a:solidFill>
            <a:ln>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Z stage </a:t>
              </a:r>
              <a:r>
                <a:rPr lang="en-US" sz="1400" dirty="0">
                  <a:latin typeface="Times New Roman" panose="02020603050405020304" pitchFamily="18" charset="0"/>
                  <a:cs typeface="Times New Roman" panose="02020603050405020304" pitchFamily="18" charset="0"/>
                </a:rPr>
                <a:t>to control the scribe tool force will get attached on top of Y carriage</a:t>
              </a:r>
            </a:p>
          </p:txBody>
        </p:sp>
        <p:cxnSp>
          <p:nvCxnSpPr>
            <p:cNvPr id="71" name="Straight Arrow Connector 70">
              <a:extLst>
                <a:ext uri="{FF2B5EF4-FFF2-40B4-BE49-F238E27FC236}">
                  <a16:creationId xmlns:a16="http://schemas.microsoft.com/office/drawing/2014/main" id="{A08E4274-F88E-4A9D-B288-5833C08CA7AA}"/>
                </a:ext>
              </a:extLst>
            </p:cNvPr>
            <p:cNvCxnSpPr>
              <a:cxnSpLocks/>
            </p:cNvCxnSpPr>
            <p:nvPr/>
          </p:nvCxnSpPr>
          <p:spPr>
            <a:xfrm flipH="1" flipV="1">
              <a:off x="2952104" y="3532306"/>
              <a:ext cx="611145" cy="1176058"/>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149F9C9-CE00-453A-8B76-D7745B6FC5F4}"/>
                </a:ext>
              </a:extLst>
            </p:cNvPr>
            <p:cNvSpPr txBox="1"/>
            <p:nvPr/>
          </p:nvSpPr>
          <p:spPr>
            <a:xfrm>
              <a:off x="-116877" y="4826936"/>
              <a:ext cx="1606986" cy="523220"/>
            </a:xfrm>
            <a:prstGeom prst="rect">
              <a:avLst/>
            </a:prstGeom>
            <a:solidFill>
              <a:schemeClr val="bg1"/>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Nickel plated Steel guideway (Y)</a:t>
              </a:r>
            </a:p>
          </p:txBody>
        </p:sp>
        <p:cxnSp>
          <p:nvCxnSpPr>
            <p:cNvPr id="76" name="Straight Arrow Connector 75">
              <a:extLst>
                <a:ext uri="{FF2B5EF4-FFF2-40B4-BE49-F238E27FC236}">
                  <a16:creationId xmlns:a16="http://schemas.microsoft.com/office/drawing/2014/main" id="{8592E570-BB95-4641-9272-B18D056597A0}"/>
                </a:ext>
              </a:extLst>
            </p:cNvPr>
            <p:cNvCxnSpPr>
              <a:cxnSpLocks/>
            </p:cNvCxnSpPr>
            <p:nvPr/>
          </p:nvCxnSpPr>
          <p:spPr>
            <a:xfrm flipV="1">
              <a:off x="1156501" y="4567908"/>
              <a:ext cx="333608" cy="259028"/>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57E1A20-2E6F-4359-9850-4578C6C17D0D}"/>
                </a:ext>
              </a:extLst>
            </p:cNvPr>
            <p:cNvCxnSpPr>
              <a:cxnSpLocks/>
            </p:cNvCxnSpPr>
            <p:nvPr/>
          </p:nvCxnSpPr>
          <p:spPr>
            <a:xfrm>
              <a:off x="1323305" y="5540248"/>
              <a:ext cx="3326970"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82" name="TextBox 81">
              <a:extLst>
                <a:ext uri="{FF2B5EF4-FFF2-40B4-BE49-F238E27FC236}">
                  <a16:creationId xmlns:a16="http://schemas.microsoft.com/office/drawing/2014/main" id="{4A25ED16-E61E-461C-9C02-FAE7C5AF7616}"/>
                </a:ext>
              </a:extLst>
            </p:cNvPr>
            <p:cNvSpPr txBox="1"/>
            <p:nvPr/>
          </p:nvSpPr>
          <p:spPr>
            <a:xfrm>
              <a:off x="2414678" y="5620239"/>
              <a:ext cx="777777" cy="307777"/>
            </a:xfrm>
            <a:prstGeom prst="rect">
              <a:avLst/>
            </a:prstGeom>
            <a:solidFill>
              <a:schemeClr val="bg1"/>
            </a:solidFill>
            <a:ln>
              <a:noFill/>
            </a:ln>
          </p:spPr>
          <p:txBody>
            <a:bodyPr wrap="none" rtlCol="0">
              <a:spAutoFit/>
            </a:bodyPr>
            <a:lstStyle/>
            <a:p>
              <a:r>
                <a:rPr lang="en-US" sz="1400" dirty="0">
                  <a:latin typeface="Times New Roman" panose="02020603050405020304" pitchFamily="18" charset="0"/>
                  <a:cs typeface="Times New Roman" panose="02020603050405020304" pitchFamily="18" charset="0"/>
                </a:rPr>
                <a:t>250 mm</a:t>
              </a:r>
            </a:p>
          </p:txBody>
        </p:sp>
        <p:cxnSp>
          <p:nvCxnSpPr>
            <p:cNvPr id="86" name="Straight Arrow Connector 85">
              <a:extLst>
                <a:ext uri="{FF2B5EF4-FFF2-40B4-BE49-F238E27FC236}">
                  <a16:creationId xmlns:a16="http://schemas.microsoft.com/office/drawing/2014/main" id="{87D72932-0595-4CFC-B70D-4F1258223BE9}"/>
                </a:ext>
              </a:extLst>
            </p:cNvPr>
            <p:cNvCxnSpPr>
              <a:cxnSpLocks/>
            </p:cNvCxnSpPr>
            <p:nvPr/>
          </p:nvCxnSpPr>
          <p:spPr>
            <a:xfrm flipH="1">
              <a:off x="4839232" y="1467733"/>
              <a:ext cx="364210" cy="47012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EB45B10-E89F-40A9-934A-8F5E539E4C07}"/>
                </a:ext>
              </a:extLst>
            </p:cNvPr>
            <p:cNvSpPr txBox="1"/>
            <p:nvPr/>
          </p:nvSpPr>
          <p:spPr>
            <a:xfrm>
              <a:off x="5032529" y="1354137"/>
              <a:ext cx="1211987" cy="307777"/>
            </a:xfrm>
            <a:prstGeom prst="rect">
              <a:avLst/>
            </a:prstGeom>
            <a:solidFill>
              <a:schemeClr val="bg1"/>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Air supply in</a:t>
              </a:r>
            </a:p>
          </p:txBody>
        </p:sp>
      </p:grpSp>
      <p:sp>
        <p:nvSpPr>
          <p:cNvPr id="3" name="TextBox 2">
            <a:extLst>
              <a:ext uri="{FF2B5EF4-FFF2-40B4-BE49-F238E27FC236}">
                <a16:creationId xmlns:a16="http://schemas.microsoft.com/office/drawing/2014/main" id="{A3C53080-342D-C2A6-EC0B-B6F7289F2318}"/>
              </a:ext>
            </a:extLst>
          </p:cNvPr>
          <p:cNvSpPr txBox="1"/>
          <p:nvPr/>
        </p:nvSpPr>
        <p:spPr>
          <a:xfrm>
            <a:off x="3820886" y="252865"/>
            <a:ext cx="4031896"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XY air bearing stages</a:t>
            </a:r>
          </a:p>
        </p:txBody>
      </p:sp>
    </p:spTree>
    <p:extLst>
      <p:ext uri="{BB962C8B-B14F-4D97-AF65-F5344CB8AC3E}">
        <p14:creationId xmlns:p14="http://schemas.microsoft.com/office/powerpoint/2010/main" val="66781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BD5DA8-1D11-4241-B794-A295A95D5B47}"/>
              </a:ext>
            </a:extLst>
          </p:cNvPr>
          <p:cNvGrpSpPr/>
          <p:nvPr/>
        </p:nvGrpSpPr>
        <p:grpSpPr>
          <a:xfrm>
            <a:off x="5622834" y="935909"/>
            <a:ext cx="5145179" cy="2006339"/>
            <a:chOff x="5552984" y="1085727"/>
            <a:chExt cx="5145179" cy="2006339"/>
          </a:xfrm>
        </p:grpSpPr>
        <p:pic>
          <p:nvPicPr>
            <p:cNvPr id="5" name="Picture 4" title="Inserting image...">
              <a:extLst>
                <a:ext uri="{FF2B5EF4-FFF2-40B4-BE49-F238E27FC236}">
                  <a16:creationId xmlns:a16="http://schemas.microsoft.com/office/drawing/2014/main" id="{F9E44D72-1A56-4B29-B19C-1C03D69793CA}"/>
                </a:ext>
              </a:extLst>
            </p:cNvPr>
            <p:cNvPicPr/>
            <p:nvPr/>
          </p:nvPicPr>
          <p:blipFill>
            <a:blip r:embed="rId2">
              <a:extLst>
                <a:ext uri="{28A0092B-C50C-407E-A947-70E740481C1C}">
                  <a14:useLocalDpi xmlns:a14="http://schemas.microsoft.com/office/drawing/2010/main" val="0"/>
                </a:ext>
              </a:extLst>
            </a:blip>
            <a:stretch>
              <a:fillRect/>
            </a:stretch>
          </p:blipFill>
          <p:spPr>
            <a:xfrm>
              <a:off x="7959916" y="1085727"/>
              <a:ext cx="2738247" cy="2006339"/>
            </a:xfrm>
            <a:prstGeom prst="rect">
              <a:avLst/>
            </a:prstGeom>
          </p:spPr>
        </p:pic>
        <p:cxnSp>
          <p:nvCxnSpPr>
            <p:cNvPr id="6" name="Straight Arrow Connector 5">
              <a:extLst>
                <a:ext uri="{FF2B5EF4-FFF2-40B4-BE49-F238E27FC236}">
                  <a16:creationId xmlns:a16="http://schemas.microsoft.com/office/drawing/2014/main" id="{7FDDC420-7261-421A-ACAE-06ABB51802C3}"/>
                </a:ext>
              </a:extLst>
            </p:cNvPr>
            <p:cNvCxnSpPr>
              <a:cxnSpLocks/>
              <a:stCxn id="7" idx="3"/>
            </p:cNvCxnSpPr>
            <p:nvPr/>
          </p:nvCxnSpPr>
          <p:spPr>
            <a:xfrm flipV="1">
              <a:off x="7832815" y="2088898"/>
              <a:ext cx="1358959" cy="499998"/>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D7F53A-C309-4E38-90E1-01176556CDCD}"/>
                </a:ext>
              </a:extLst>
            </p:cNvPr>
            <p:cNvSpPr txBox="1"/>
            <p:nvPr/>
          </p:nvSpPr>
          <p:spPr>
            <a:xfrm>
              <a:off x="5905534" y="2127231"/>
              <a:ext cx="1927281" cy="923330"/>
            </a:xfrm>
            <a:prstGeom prst="rect">
              <a:avLst/>
            </a:prstGeom>
            <a:solidFill>
              <a:schemeClr val="bg1"/>
            </a:solidFill>
            <a:ln>
              <a:solidFill>
                <a:schemeClr val="tx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Linear encoder read head attached to the guideway</a:t>
              </a:r>
            </a:p>
          </p:txBody>
        </p:sp>
        <p:sp>
          <p:nvSpPr>
            <p:cNvPr id="8" name="TextBox 7">
              <a:extLst>
                <a:ext uri="{FF2B5EF4-FFF2-40B4-BE49-F238E27FC236}">
                  <a16:creationId xmlns:a16="http://schemas.microsoft.com/office/drawing/2014/main" id="{71B143B1-C81B-4F52-8C91-1B022FFA7E49}"/>
                </a:ext>
              </a:extLst>
            </p:cNvPr>
            <p:cNvSpPr txBox="1"/>
            <p:nvPr/>
          </p:nvSpPr>
          <p:spPr>
            <a:xfrm>
              <a:off x="5552984" y="1139299"/>
              <a:ext cx="2309779" cy="646331"/>
            </a:xfrm>
            <a:prstGeom prst="rect">
              <a:avLst/>
            </a:prstGeom>
            <a:solidFill>
              <a:schemeClr val="bg1"/>
            </a:solidFill>
            <a:ln>
              <a:solidFill>
                <a:schemeClr val="tx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Line scale attached to the moving carriage</a:t>
              </a:r>
            </a:p>
          </p:txBody>
        </p:sp>
        <p:cxnSp>
          <p:nvCxnSpPr>
            <p:cNvPr id="9" name="Straight Arrow Connector 8">
              <a:extLst>
                <a:ext uri="{FF2B5EF4-FFF2-40B4-BE49-F238E27FC236}">
                  <a16:creationId xmlns:a16="http://schemas.microsoft.com/office/drawing/2014/main" id="{FA6C30D5-2A74-466C-9A89-39762FC1071B}"/>
                </a:ext>
              </a:extLst>
            </p:cNvPr>
            <p:cNvCxnSpPr>
              <a:cxnSpLocks/>
              <a:stCxn id="8" idx="3"/>
            </p:cNvCxnSpPr>
            <p:nvPr/>
          </p:nvCxnSpPr>
          <p:spPr>
            <a:xfrm>
              <a:off x="7862763" y="1462465"/>
              <a:ext cx="1329011" cy="51442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E993FBC9-864D-4C37-9993-D2B12E992086}"/>
              </a:ext>
            </a:extLst>
          </p:cNvPr>
          <p:cNvPicPr/>
          <p:nvPr/>
        </p:nvPicPr>
        <p:blipFill>
          <a:blip r:embed="rId3">
            <a:extLst>
              <a:ext uri="{28A0092B-C50C-407E-A947-70E740481C1C}">
                <a14:useLocalDpi xmlns:a14="http://schemas.microsoft.com/office/drawing/2010/main" val="0"/>
              </a:ext>
            </a:extLst>
          </a:blip>
          <a:stretch>
            <a:fillRect/>
          </a:stretch>
        </p:blipFill>
        <p:spPr>
          <a:xfrm>
            <a:off x="3810000" y="3563418"/>
            <a:ext cx="4572000" cy="3105150"/>
          </a:xfrm>
          <a:prstGeom prst="rect">
            <a:avLst/>
          </a:prstGeom>
        </p:spPr>
      </p:pic>
      <p:grpSp>
        <p:nvGrpSpPr>
          <p:cNvPr id="14" name="Group 13">
            <a:extLst>
              <a:ext uri="{FF2B5EF4-FFF2-40B4-BE49-F238E27FC236}">
                <a16:creationId xmlns:a16="http://schemas.microsoft.com/office/drawing/2014/main" id="{012C32C3-642B-4D8E-9A4D-85882B78764F}"/>
              </a:ext>
            </a:extLst>
          </p:cNvPr>
          <p:cNvGrpSpPr/>
          <p:nvPr/>
        </p:nvGrpSpPr>
        <p:grpSpPr>
          <a:xfrm>
            <a:off x="973012" y="133034"/>
            <a:ext cx="4821447" cy="3222041"/>
            <a:chOff x="501775" y="564012"/>
            <a:chExt cx="4821447" cy="3222041"/>
          </a:xfrm>
        </p:grpSpPr>
        <p:pic>
          <p:nvPicPr>
            <p:cNvPr id="4" name="Picture 3">
              <a:extLst>
                <a:ext uri="{FF2B5EF4-FFF2-40B4-BE49-F238E27FC236}">
                  <a16:creationId xmlns:a16="http://schemas.microsoft.com/office/drawing/2014/main" id="{71F8988B-045C-4304-8F5A-225B344372C3}"/>
                </a:ext>
              </a:extLst>
            </p:cNvPr>
            <p:cNvPicPr/>
            <p:nvPr/>
          </p:nvPicPr>
          <p:blipFill rotWithShape="1">
            <a:blip r:embed="rId4">
              <a:extLst>
                <a:ext uri="{28A0092B-C50C-407E-A947-70E740481C1C}">
                  <a14:useLocalDpi xmlns:a14="http://schemas.microsoft.com/office/drawing/2010/main" val="0"/>
                </a:ext>
              </a:extLst>
            </a:blip>
            <a:srcRect t="2924" r="10810"/>
            <a:stretch/>
          </p:blipFill>
          <p:spPr>
            <a:xfrm>
              <a:off x="501775" y="564012"/>
              <a:ext cx="3827463" cy="3219450"/>
            </a:xfrm>
            <a:prstGeom prst="rect">
              <a:avLst/>
            </a:prstGeom>
          </p:spPr>
        </p:pic>
        <p:cxnSp>
          <p:nvCxnSpPr>
            <p:cNvPr id="11" name="Straight Arrow Connector 10">
              <a:extLst>
                <a:ext uri="{FF2B5EF4-FFF2-40B4-BE49-F238E27FC236}">
                  <a16:creationId xmlns:a16="http://schemas.microsoft.com/office/drawing/2014/main" id="{AD4954DC-44B5-4ED6-9CA6-E89E5EC0035B}"/>
                </a:ext>
              </a:extLst>
            </p:cNvPr>
            <p:cNvCxnSpPr>
              <a:cxnSpLocks/>
            </p:cNvCxnSpPr>
            <p:nvPr/>
          </p:nvCxnSpPr>
          <p:spPr>
            <a:xfrm flipH="1" flipV="1">
              <a:off x="2848909" y="2544219"/>
              <a:ext cx="678320" cy="85711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FE61A6-9FE4-42B8-8819-FACF6F2CDFD8}"/>
                </a:ext>
              </a:extLst>
            </p:cNvPr>
            <p:cNvSpPr txBox="1"/>
            <p:nvPr/>
          </p:nvSpPr>
          <p:spPr>
            <a:xfrm>
              <a:off x="3116049" y="3139722"/>
              <a:ext cx="2207173" cy="646331"/>
            </a:xfrm>
            <a:prstGeom prst="rect">
              <a:avLst/>
            </a:prstGeom>
            <a:solidFill>
              <a:schemeClr val="bg1"/>
            </a:solidFill>
            <a:ln>
              <a:solidFill>
                <a:schemeClr val="tx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Voice coil actuator for the X carriage</a:t>
              </a:r>
            </a:p>
          </p:txBody>
        </p:sp>
      </p:grpSp>
      <p:sp>
        <p:nvSpPr>
          <p:cNvPr id="19" name="TextBox 18">
            <a:extLst>
              <a:ext uri="{FF2B5EF4-FFF2-40B4-BE49-F238E27FC236}">
                <a16:creationId xmlns:a16="http://schemas.microsoft.com/office/drawing/2014/main" id="{E1E97F7C-2B46-4C98-A452-2D1B4037DE11}"/>
              </a:ext>
            </a:extLst>
          </p:cNvPr>
          <p:cNvSpPr txBox="1"/>
          <p:nvPr/>
        </p:nvSpPr>
        <p:spPr>
          <a:xfrm>
            <a:off x="7027258" y="5768202"/>
            <a:ext cx="1624368" cy="646331"/>
          </a:xfrm>
          <a:prstGeom prst="rect">
            <a:avLst/>
          </a:prstGeom>
          <a:solidFill>
            <a:schemeClr val="bg1"/>
          </a:solidFill>
          <a:ln>
            <a:solidFill>
              <a:schemeClr val="tx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Hard stop rubber bumper</a:t>
            </a:r>
          </a:p>
        </p:txBody>
      </p:sp>
      <p:sp>
        <p:nvSpPr>
          <p:cNvPr id="20" name="TextBox 19">
            <a:extLst>
              <a:ext uri="{FF2B5EF4-FFF2-40B4-BE49-F238E27FC236}">
                <a16:creationId xmlns:a16="http://schemas.microsoft.com/office/drawing/2014/main" id="{2FD1E6A8-8FA9-4440-AA38-9A945C3AC820}"/>
              </a:ext>
            </a:extLst>
          </p:cNvPr>
          <p:cNvSpPr txBox="1"/>
          <p:nvPr/>
        </p:nvSpPr>
        <p:spPr>
          <a:xfrm>
            <a:off x="5316372" y="6223772"/>
            <a:ext cx="1192004" cy="369332"/>
          </a:xfrm>
          <a:prstGeom prst="rect">
            <a:avLst/>
          </a:prstGeom>
          <a:solidFill>
            <a:schemeClr val="bg1"/>
          </a:solidFill>
          <a:ln>
            <a:solidFill>
              <a:schemeClr val="tx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Limit flag</a:t>
            </a:r>
          </a:p>
        </p:txBody>
      </p:sp>
      <p:sp>
        <p:nvSpPr>
          <p:cNvPr id="21" name="TextBox 20">
            <a:extLst>
              <a:ext uri="{FF2B5EF4-FFF2-40B4-BE49-F238E27FC236}">
                <a16:creationId xmlns:a16="http://schemas.microsoft.com/office/drawing/2014/main" id="{4B1FB12E-DC7C-465E-94A3-4E4E425590E0}"/>
              </a:ext>
            </a:extLst>
          </p:cNvPr>
          <p:cNvSpPr txBox="1"/>
          <p:nvPr/>
        </p:nvSpPr>
        <p:spPr>
          <a:xfrm>
            <a:off x="2674742" y="5840223"/>
            <a:ext cx="2256908" cy="369332"/>
          </a:xfrm>
          <a:prstGeom prst="rect">
            <a:avLst/>
          </a:prstGeom>
          <a:solidFill>
            <a:schemeClr val="bg1"/>
          </a:solidFill>
          <a:ln>
            <a:solidFill>
              <a:schemeClr val="tx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Optical limit switch</a:t>
            </a:r>
          </a:p>
        </p:txBody>
      </p:sp>
    </p:spTree>
    <p:extLst>
      <p:ext uri="{BB962C8B-B14F-4D97-AF65-F5344CB8AC3E}">
        <p14:creationId xmlns:p14="http://schemas.microsoft.com/office/powerpoint/2010/main" val="241979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41B9529D-84CB-15AB-8EF0-32084EB9086E}"/>
              </a:ext>
            </a:extLst>
          </p:cNvPr>
          <p:cNvGrpSpPr/>
          <p:nvPr/>
        </p:nvGrpSpPr>
        <p:grpSpPr>
          <a:xfrm>
            <a:off x="373772" y="3944755"/>
            <a:ext cx="7473273" cy="2607743"/>
            <a:chOff x="7973768" y="3652524"/>
            <a:chExt cx="8749479" cy="3103712"/>
          </a:xfrm>
        </p:grpSpPr>
        <p:sp>
          <p:nvSpPr>
            <p:cNvPr id="34" name="TextBox 33">
              <a:extLst>
                <a:ext uri="{FF2B5EF4-FFF2-40B4-BE49-F238E27FC236}">
                  <a16:creationId xmlns:a16="http://schemas.microsoft.com/office/drawing/2014/main" id="{325141F7-35E4-CC15-9955-B3BA15EC5A67}"/>
                </a:ext>
              </a:extLst>
            </p:cNvPr>
            <p:cNvSpPr txBox="1"/>
            <p:nvPr/>
          </p:nvSpPr>
          <p:spPr>
            <a:xfrm>
              <a:off x="11304396" y="3652524"/>
              <a:ext cx="5418851" cy="769257"/>
            </a:xfrm>
            <a:prstGeom prst="rect">
              <a:avLst/>
            </a:prstGeom>
            <a:noFill/>
          </p:spPr>
          <p:txBody>
            <a:bodyPr wrap="square">
              <a:spAutoFit/>
            </a:bodyPr>
            <a:lstStyle/>
            <a:p>
              <a:r>
                <a:rPr lang="pt-BR" b="1" i="0" dirty="0">
                  <a:solidFill>
                    <a:srgbClr val="333333"/>
                  </a:solidFill>
                  <a:effectLst/>
                  <a:latin typeface="Times New Roman" panose="02020603050405020304" pitchFamily="18" charset="0"/>
                  <a:ea typeface="Adobe Ming Std L" panose="02020300000000000000" pitchFamily="18" charset="-128"/>
                  <a:cs typeface="Times New Roman" panose="02020603050405020304" pitchFamily="18" charset="0"/>
                </a:rPr>
                <a:t>2. Team Alvarez freeform sample</a:t>
              </a:r>
            </a:p>
            <a:p>
              <a:r>
                <a:rPr lang="pt-BR" i="0" dirty="0">
                  <a:solidFill>
                    <a:srgbClr val="333333"/>
                  </a:solidFill>
                  <a:effectLst/>
                  <a:latin typeface="Times New Roman" panose="02020603050405020304" pitchFamily="18" charset="0"/>
                  <a:ea typeface="Adobe Ming Std L" panose="02020300000000000000" pitchFamily="18" charset="-128"/>
                  <a:cs typeface="Times New Roman" panose="02020603050405020304" pitchFamily="18" charset="0"/>
                </a:rPr>
                <a:t>Alvarez brass mirror, 10 mm</a:t>
              </a:r>
              <a:r>
                <a:rPr lang="pt-BR" i="0" baseline="30000" dirty="0">
                  <a:solidFill>
                    <a:srgbClr val="333333"/>
                  </a:solidFill>
                  <a:effectLst/>
                  <a:latin typeface="Times New Roman" panose="02020603050405020304" pitchFamily="18" charset="0"/>
                  <a:ea typeface="Adobe Ming Std L" panose="02020300000000000000" pitchFamily="18" charset="-128"/>
                  <a:cs typeface="Times New Roman" panose="02020603050405020304" pitchFamily="18" charset="0"/>
                </a:rPr>
                <a:t>2</a:t>
              </a:r>
              <a:r>
                <a:rPr lang="pt-BR" i="0" dirty="0">
                  <a:solidFill>
                    <a:srgbClr val="333333"/>
                  </a:solidFill>
                  <a:effectLst/>
                  <a:latin typeface="Times New Roman" panose="02020603050405020304" pitchFamily="18" charset="0"/>
                  <a:ea typeface="Adobe Ming Std L" panose="02020300000000000000" pitchFamily="18" charset="-128"/>
                  <a:cs typeface="Times New Roman" panose="02020603050405020304" pitchFamily="18" charset="0"/>
                </a:rPr>
                <a:t>,  48 µm PV</a:t>
              </a:r>
            </a:p>
          </p:txBody>
        </p:sp>
        <p:pic>
          <p:nvPicPr>
            <p:cNvPr id="35" name="Picture 34">
              <a:extLst>
                <a:ext uri="{FF2B5EF4-FFF2-40B4-BE49-F238E27FC236}">
                  <a16:creationId xmlns:a16="http://schemas.microsoft.com/office/drawing/2014/main" id="{A4E2CA06-AF45-052C-6FFC-5A2E7E658764}"/>
                </a:ext>
              </a:extLst>
            </p:cNvPr>
            <p:cNvPicPr>
              <a:picLocks noChangeAspect="1"/>
            </p:cNvPicPr>
            <p:nvPr/>
          </p:nvPicPr>
          <p:blipFill>
            <a:blip r:embed="rId2"/>
            <a:stretch>
              <a:fillRect/>
            </a:stretch>
          </p:blipFill>
          <p:spPr>
            <a:xfrm>
              <a:off x="11775388" y="4795996"/>
              <a:ext cx="1454223" cy="1575314"/>
            </a:xfrm>
            <a:prstGeom prst="rect">
              <a:avLst/>
            </a:prstGeom>
          </p:spPr>
        </p:pic>
        <p:grpSp>
          <p:nvGrpSpPr>
            <p:cNvPr id="45" name="Group 44">
              <a:extLst>
                <a:ext uri="{FF2B5EF4-FFF2-40B4-BE49-F238E27FC236}">
                  <a16:creationId xmlns:a16="http://schemas.microsoft.com/office/drawing/2014/main" id="{CE28BAF8-33A7-3D04-5832-4D8F9D8C78C4}"/>
                </a:ext>
              </a:extLst>
            </p:cNvPr>
            <p:cNvGrpSpPr/>
            <p:nvPr/>
          </p:nvGrpSpPr>
          <p:grpSpPr>
            <a:xfrm>
              <a:off x="7973768" y="3778674"/>
              <a:ext cx="3270901" cy="2977562"/>
              <a:chOff x="4773545" y="2545639"/>
              <a:chExt cx="3502827" cy="3252609"/>
            </a:xfrm>
          </p:grpSpPr>
          <p:sp>
            <p:nvSpPr>
              <p:cNvPr id="44" name="Rectangle 43">
                <a:extLst>
                  <a:ext uri="{FF2B5EF4-FFF2-40B4-BE49-F238E27FC236}">
                    <a16:creationId xmlns:a16="http://schemas.microsoft.com/office/drawing/2014/main" id="{6EFA13D2-0353-912A-D4CA-BD23C85A5BC8}"/>
                  </a:ext>
                </a:extLst>
              </p:cNvPr>
              <p:cNvSpPr/>
              <p:nvPr/>
            </p:nvSpPr>
            <p:spPr>
              <a:xfrm>
                <a:off x="4773545" y="2545639"/>
                <a:ext cx="3502823" cy="32526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7" name="Picture 36">
                <a:extLst>
                  <a:ext uri="{FF2B5EF4-FFF2-40B4-BE49-F238E27FC236}">
                    <a16:creationId xmlns:a16="http://schemas.microsoft.com/office/drawing/2014/main" id="{7AD685E6-5EEF-A8D9-BCFB-4F59D0EE7379}"/>
                  </a:ext>
                </a:extLst>
              </p:cNvPr>
              <p:cNvPicPr>
                <a:picLocks noChangeAspect="1"/>
              </p:cNvPicPr>
              <p:nvPr/>
            </p:nvPicPr>
            <p:blipFill>
              <a:blip r:embed="rId3"/>
              <a:stretch>
                <a:fillRect/>
              </a:stretch>
            </p:blipFill>
            <p:spPr>
              <a:xfrm>
                <a:off x="4794551" y="3205221"/>
                <a:ext cx="2403656" cy="2213321"/>
              </a:xfrm>
              <a:prstGeom prst="rect">
                <a:avLst/>
              </a:prstGeom>
            </p:spPr>
          </p:pic>
          <p:grpSp>
            <p:nvGrpSpPr>
              <p:cNvPr id="43" name="Group 42">
                <a:extLst>
                  <a:ext uri="{FF2B5EF4-FFF2-40B4-BE49-F238E27FC236}">
                    <a16:creationId xmlns:a16="http://schemas.microsoft.com/office/drawing/2014/main" id="{F6C93680-10B6-0307-9486-73CCDAF4029E}"/>
                  </a:ext>
                </a:extLst>
              </p:cNvPr>
              <p:cNvGrpSpPr/>
              <p:nvPr/>
            </p:nvGrpSpPr>
            <p:grpSpPr>
              <a:xfrm>
                <a:off x="7069898" y="2545639"/>
                <a:ext cx="1206474" cy="3252609"/>
                <a:chOff x="6353093" y="2221271"/>
                <a:chExt cx="1807424" cy="3629174"/>
              </a:xfrm>
            </p:grpSpPr>
            <p:sp>
              <p:nvSpPr>
                <p:cNvPr id="42" name="Rectangle 41">
                  <a:extLst>
                    <a:ext uri="{FF2B5EF4-FFF2-40B4-BE49-F238E27FC236}">
                      <a16:creationId xmlns:a16="http://schemas.microsoft.com/office/drawing/2014/main" id="{33B93E9F-9940-60E4-0A1F-01611F66C813}"/>
                    </a:ext>
                  </a:extLst>
                </p:cNvPr>
                <p:cNvSpPr/>
                <p:nvPr/>
              </p:nvSpPr>
              <p:spPr>
                <a:xfrm>
                  <a:off x="6641142" y="2236470"/>
                  <a:ext cx="1519374" cy="35634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6" name="Picture 35">
                  <a:extLst>
                    <a:ext uri="{FF2B5EF4-FFF2-40B4-BE49-F238E27FC236}">
                      <a16:creationId xmlns:a16="http://schemas.microsoft.com/office/drawing/2014/main" id="{F961B2AF-DF19-F00B-0519-D1E482FCDD79}"/>
                    </a:ext>
                  </a:extLst>
                </p:cNvPr>
                <p:cNvPicPr>
                  <a:picLocks noChangeAspect="1"/>
                </p:cNvPicPr>
                <p:nvPr/>
              </p:nvPicPr>
              <p:blipFill rotWithShape="1">
                <a:blip r:embed="rId4"/>
                <a:srcRect l="56520"/>
                <a:stretch/>
              </p:blipFill>
              <p:spPr>
                <a:xfrm>
                  <a:off x="7336254" y="2382640"/>
                  <a:ext cx="203780" cy="3195200"/>
                </a:xfrm>
                <a:prstGeom prst="rect">
                  <a:avLst/>
                </a:prstGeom>
              </p:spPr>
            </p:pic>
            <p:sp>
              <p:nvSpPr>
                <p:cNvPr id="38" name="TextBox 37">
                  <a:extLst>
                    <a:ext uri="{FF2B5EF4-FFF2-40B4-BE49-F238E27FC236}">
                      <a16:creationId xmlns:a16="http://schemas.microsoft.com/office/drawing/2014/main" id="{7D010E34-3E8C-6BBD-0D35-00FE99C05D06}"/>
                    </a:ext>
                  </a:extLst>
                </p:cNvPr>
                <p:cNvSpPr txBox="1"/>
                <p:nvPr/>
              </p:nvSpPr>
              <p:spPr>
                <a:xfrm>
                  <a:off x="6449485" y="2221271"/>
                  <a:ext cx="1577346" cy="401830"/>
                </a:xfrm>
                <a:prstGeom prst="rect">
                  <a:avLst/>
                </a:prstGeom>
                <a:solidFill>
                  <a:schemeClr val="tx1"/>
                </a:solidFill>
              </p:spPr>
              <p:txBody>
                <a:bodyPr wrap="square">
                  <a:spAutoFit/>
                </a:bodyPr>
                <a:lstStyle/>
                <a:p>
                  <a:r>
                    <a:rPr lang="pt-BR" sz="1200" i="0"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rPr>
                    <a:t>23.70 µm</a:t>
                  </a:r>
                  <a:endParaRPr lang="en-US" sz="1200" i="0" cap="all"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endParaRPr>
                </a:p>
              </p:txBody>
            </p:sp>
            <p:sp>
              <p:nvSpPr>
                <p:cNvPr id="39" name="TextBox 38">
                  <a:extLst>
                    <a:ext uri="{FF2B5EF4-FFF2-40B4-BE49-F238E27FC236}">
                      <a16:creationId xmlns:a16="http://schemas.microsoft.com/office/drawing/2014/main" id="{9D6C2B54-F84A-3581-EBAB-237233EC495B}"/>
                    </a:ext>
                  </a:extLst>
                </p:cNvPr>
                <p:cNvSpPr txBox="1"/>
                <p:nvPr/>
              </p:nvSpPr>
              <p:spPr>
                <a:xfrm>
                  <a:off x="6449485" y="5448615"/>
                  <a:ext cx="1711032" cy="401830"/>
                </a:xfrm>
                <a:prstGeom prst="rect">
                  <a:avLst/>
                </a:prstGeom>
                <a:solidFill>
                  <a:schemeClr val="tx1"/>
                </a:solidFill>
              </p:spPr>
              <p:txBody>
                <a:bodyPr wrap="square">
                  <a:spAutoFit/>
                </a:bodyPr>
                <a:lstStyle/>
                <a:p>
                  <a:r>
                    <a:rPr lang="pt-BR" sz="1200" i="0"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rPr>
                    <a:t>-23.53 µm</a:t>
                  </a:r>
                  <a:endParaRPr lang="en-US" sz="1200" i="0" cap="all"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endParaRPr>
                </a:p>
              </p:txBody>
            </p:sp>
            <p:sp>
              <p:nvSpPr>
                <p:cNvPr id="40" name="TextBox 39">
                  <a:extLst>
                    <a:ext uri="{FF2B5EF4-FFF2-40B4-BE49-F238E27FC236}">
                      <a16:creationId xmlns:a16="http://schemas.microsoft.com/office/drawing/2014/main" id="{1BD59DDF-8AE6-FE42-E7F4-B5B79479482E}"/>
                    </a:ext>
                  </a:extLst>
                </p:cNvPr>
                <p:cNvSpPr txBox="1"/>
                <p:nvPr/>
              </p:nvSpPr>
              <p:spPr>
                <a:xfrm>
                  <a:off x="6353093" y="4382806"/>
                  <a:ext cx="959818" cy="401830"/>
                </a:xfrm>
                <a:prstGeom prst="rect">
                  <a:avLst/>
                </a:prstGeom>
                <a:solidFill>
                  <a:schemeClr val="tx1"/>
                </a:solidFill>
              </p:spPr>
              <p:txBody>
                <a:bodyPr wrap="square">
                  <a:spAutoFit/>
                </a:bodyPr>
                <a:lstStyle/>
                <a:p>
                  <a:pPr algn="r"/>
                  <a:r>
                    <a:rPr lang="pt-BR" sz="1200" i="0"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rPr>
                    <a:t>-10</a:t>
                  </a:r>
                  <a:endParaRPr lang="en-US" sz="1200" i="0" cap="all"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endParaRPr>
                </a:p>
              </p:txBody>
            </p:sp>
            <p:sp>
              <p:nvSpPr>
                <p:cNvPr id="41" name="TextBox 40">
                  <a:extLst>
                    <a:ext uri="{FF2B5EF4-FFF2-40B4-BE49-F238E27FC236}">
                      <a16:creationId xmlns:a16="http://schemas.microsoft.com/office/drawing/2014/main" id="{2EE794C9-6A11-44AB-A884-E559062F6643}"/>
                    </a:ext>
                  </a:extLst>
                </p:cNvPr>
                <p:cNvSpPr txBox="1"/>
                <p:nvPr/>
              </p:nvSpPr>
              <p:spPr>
                <a:xfrm>
                  <a:off x="6353093" y="3234626"/>
                  <a:ext cx="980222" cy="401830"/>
                </a:xfrm>
                <a:prstGeom prst="rect">
                  <a:avLst/>
                </a:prstGeom>
                <a:solidFill>
                  <a:schemeClr val="tx1"/>
                </a:solidFill>
              </p:spPr>
              <p:txBody>
                <a:bodyPr wrap="square">
                  <a:spAutoFit/>
                </a:bodyPr>
                <a:lstStyle/>
                <a:p>
                  <a:pPr algn="r"/>
                  <a:r>
                    <a:rPr lang="pt-BR" sz="1200" i="0"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rPr>
                    <a:t>-10</a:t>
                  </a:r>
                  <a:endParaRPr lang="en-US" sz="1200" i="0" cap="all"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endParaRPr>
                </a:p>
              </p:txBody>
            </p:sp>
          </p:grpSp>
        </p:grpSp>
      </p:grpSp>
      <p:grpSp>
        <p:nvGrpSpPr>
          <p:cNvPr id="6" name="Group 5">
            <a:extLst>
              <a:ext uri="{FF2B5EF4-FFF2-40B4-BE49-F238E27FC236}">
                <a16:creationId xmlns:a16="http://schemas.microsoft.com/office/drawing/2014/main" id="{3E4A7269-2C9C-E7D7-EC33-BA37568337B7}"/>
              </a:ext>
            </a:extLst>
          </p:cNvPr>
          <p:cNvGrpSpPr/>
          <p:nvPr/>
        </p:nvGrpSpPr>
        <p:grpSpPr>
          <a:xfrm>
            <a:off x="7461858" y="363455"/>
            <a:ext cx="3620244" cy="2319880"/>
            <a:chOff x="374731" y="4367642"/>
            <a:chExt cx="3620244" cy="2319880"/>
          </a:xfrm>
        </p:grpSpPr>
        <p:pic>
          <p:nvPicPr>
            <p:cNvPr id="3076" name="Picture 4" descr="Professional Kimtech Science Kimwipes, 280/Box [Set of 3]: Amazon.com:  Industrial &amp; Scientific">
              <a:extLst>
                <a:ext uri="{FF2B5EF4-FFF2-40B4-BE49-F238E27FC236}">
                  <a16:creationId xmlns:a16="http://schemas.microsoft.com/office/drawing/2014/main" id="{9063C34B-12F2-ECE5-146C-9009C087B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3623" y="5275489"/>
              <a:ext cx="1412033" cy="141203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4887494-04DD-3C7F-D0D6-E0C2E266C79D}"/>
                </a:ext>
              </a:extLst>
            </p:cNvPr>
            <p:cNvGrpSpPr/>
            <p:nvPr/>
          </p:nvGrpSpPr>
          <p:grpSpPr>
            <a:xfrm>
              <a:off x="374731" y="4367642"/>
              <a:ext cx="3620244" cy="2253158"/>
              <a:chOff x="374731" y="4367642"/>
              <a:chExt cx="3620244" cy="2253158"/>
            </a:xfrm>
          </p:grpSpPr>
          <p:sp>
            <p:nvSpPr>
              <p:cNvPr id="2" name="TextBox 1">
                <a:extLst>
                  <a:ext uri="{FF2B5EF4-FFF2-40B4-BE49-F238E27FC236}">
                    <a16:creationId xmlns:a16="http://schemas.microsoft.com/office/drawing/2014/main" id="{4E9FE0A4-FB0B-7B1C-8162-E930F23DEEE9}"/>
                  </a:ext>
                </a:extLst>
              </p:cNvPr>
              <p:cNvSpPr txBox="1"/>
              <p:nvPr/>
            </p:nvSpPr>
            <p:spPr>
              <a:xfrm>
                <a:off x="1177712" y="4367642"/>
                <a:ext cx="2203854" cy="954107"/>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Specimen handling</a:t>
                </a:r>
              </a:p>
            </p:txBody>
          </p:sp>
          <p:pic>
            <p:nvPicPr>
              <p:cNvPr id="3" name="Picture 2" descr="Yellow vector danger japanese sign isolated on black background. Kiken.  Exclamation mark in triangle shape. Warning caution symbol 5720147 Vector  Art at Vecteezy">
                <a:extLst>
                  <a:ext uri="{FF2B5EF4-FFF2-40B4-BE49-F238E27FC236}">
                    <a16:creationId xmlns:a16="http://schemas.microsoft.com/office/drawing/2014/main" id="{C96F6235-D56D-FC86-42E5-72F2BA3EA0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696" y="4484335"/>
                <a:ext cx="762699" cy="7626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inger Cots and Gloves">
                <a:extLst>
                  <a:ext uri="{FF2B5EF4-FFF2-40B4-BE49-F238E27FC236}">
                    <a16:creationId xmlns:a16="http://schemas.microsoft.com/office/drawing/2014/main" id="{141B7FCC-24AA-4804-475A-AD65E41D96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731" y="5497154"/>
                <a:ext cx="1138627" cy="8528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sopropyl Alcohol 91% - 32oz - Up &amp; Up™ : Target">
                <a:extLst>
                  <a:ext uri="{FF2B5EF4-FFF2-40B4-BE49-F238E27FC236}">
                    <a16:creationId xmlns:a16="http://schemas.microsoft.com/office/drawing/2014/main" id="{6D1B8F59-AAB1-1EC4-C4D2-1535AFBC22E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451" t="2727" r="28086" b="4835"/>
              <a:stretch/>
            </p:blipFill>
            <p:spPr bwMode="auto">
              <a:xfrm>
                <a:off x="3093805" y="4747263"/>
                <a:ext cx="901170" cy="187353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 name="Group 11">
            <a:extLst>
              <a:ext uri="{FF2B5EF4-FFF2-40B4-BE49-F238E27FC236}">
                <a16:creationId xmlns:a16="http://schemas.microsoft.com/office/drawing/2014/main" id="{153AC3CC-2552-CD9C-6559-7E32D12C0E30}"/>
              </a:ext>
            </a:extLst>
          </p:cNvPr>
          <p:cNvGrpSpPr/>
          <p:nvPr/>
        </p:nvGrpSpPr>
        <p:grpSpPr>
          <a:xfrm>
            <a:off x="7979772" y="3219450"/>
            <a:ext cx="3352485" cy="3485191"/>
            <a:chOff x="7979772" y="3219450"/>
            <a:chExt cx="3352485" cy="3485191"/>
          </a:xfrm>
        </p:grpSpPr>
        <p:pic>
          <p:nvPicPr>
            <p:cNvPr id="10" name="Picture 9">
              <a:extLst>
                <a:ext uri="{FF2B5EF4-FFF2-40B4-BE49-F238E27FC236}">
                  <a16:creationId xmlns:a16="http://schemas.microsoft.com/office/drawing/2014/main" id="{10A98DD2-6060-64A8-7540-D122441D8B86}"/>
                </a:ext>
              </a:extLst>
            </p:cNvPr>
            <p:cNvPicPr>
              <a:picLocks noChangeAspect="1"/>
            </p:cNvPicPr>
            <p:nvPr/>
          </p:nvPicPr>
          <p:blipFill rotWithShape="1">
            <a:blip r:embed="rId9"/>
            <a:srcRect l="41979" t="601"/>
            <a:stretch/>
          </p:blipFill>
          <p:spPr>
            <a:xfrm>
              <a:off x="8600485" y="3219450"/>
              <a:ext cx="2203854" cy="2638600"/>
            </a:xfrm>
            <a:prstGeom prst="rect">
              <a:avLst/>
            </a:prstGeom>
          </p:spPr>
        </p:pic>
        <p:pic>
          <p:nvPicPr>
            <p:cNvPr id="11" name="Picture 10">
              <a:extLst>
                <a:ext uri="{FF2B5EF4-FFF2-40B4-BE49-F238E27FC236}">
                  <a16:creationId xmlns:a16="http://schemas.microsoft.com/office/drawing/2014/main" id="{FCEB48C5-00C0-B71C-2437-0B1E0C7062EC}"/>
                </a:ext>
              </a:extLst>
            </p:cNvPr>
            <p:cNvPicPr>
              <a:picLocks noChangeAspect="1"/>
            </p:cNvPicPr>
            <p:nvPr/>
          </p:nvPicPr>
          <p:blipFill>
            <a:blip r:embed="rId10"/>
            <a:stretch>
              <a:fillRect/>
            </a:stretch>
          </p:blipFill>
          <p:spPr>
            <a:xfrm>
              <a:off x="7979772" y="6009137"/>
              <a:ext cx="3352485" cy="695504"/>
            </a:xfrm>
            <a:prstGeom prst="rect">
              <a:avLst/>
            </a:prstGeom>
          </p:spPr>
        </p:pic>
      </p:grpSp>
      <p:grpSp>
        <p:nvGrpSpPr>
          <p:cNvPr id="8" name="Group 7">
            <a:extLst>
              <a:ext uri="{FF2B5EF4-FFF2-40B4-BE49-F238E27FC236}">
                <a16:creationId xmlns:a16="http://schemas.microsoft.com/office/drawing/2014/main" id="{B0F04F52-544E-609F-F5A3-3BB930EE1F9C}"/>
              </a:ext>
            </a:extLst>
          </p:cNvPr>
          <p:cNvGrpSpPr/>
          <p:nvPr/>
        </p:nvGrpSpPr>
        <p:grpSpPr>
          <a:xfrm>
            <a:off x="314305" y="56705"/>
            <a:ext cx="5908696" cy="3291672"/>
            <a:chOff x="314305" y="56705"/>
            <a:chExt cx="5908696" cy="3291672"/>
          </a:xfrm>
        </p:grpSpPr>
        <p:grpSp>
          <p:nvGrpSpPr>
            <p:cNvPr id="33" name="Group 32">
              <a:extLst>
                <a:ext uri="{FF2B5EF4-FFF2-40B4-BE49-F238E27FC236}">
                  <a16:creationId xmlns:a16="http://schemas.microsoft.com/office/drawing/2014/main" id="{AE7CB55F-F9B1-C48B-71A7-441779184506}"/>
                </a:ext>
              </a:extLst>
            </p:cNvPr>
            <p:cNvGrpSpPr/>
            <p:nvPr/>
          </p:nvGrpSpPr>
          <p:grpSpPr>
            <a:xfrm>
              <a:off x="373772" y="843696"/>
              <a:ext cx="5412680" cy="1899427"/>
              <a:chOff x="-334574" y="676099"/>
              <a:chExt cx="5412680" cy="1899427"/>
            </a:xfrm>
          </p:grpSpPr>
          <p:pic>
            <p:nvPicPr>
              <p:cNvPr id="27" name="Picture 26">
                <a:extLst>
                  <a:ext uri="{FF2B5EF4-FFF2-40B4-BE49-F238E27FC236}">
                    <a16:creationId xmlns:a16="http://schemas.microsoft.com/office/drawing/2014/main" id="{ADE3EAA0-11C9-1EBD-7A09-253C9B88BB50}"/>
                  </a:ext>
                </a:extLst>
              </p:cNvPr>
              <p:cNvPicPr>
                <a:picLocks noChangeAspect="1"/>
              </p:cNvPicPr>
              <p:nvPr/>
            </p:nvPicPr>
            <p:blipFill>
              <a:blip r:embed="rId11"/>
              <a:stretch>
                <a:fillRect/>
              </a:stretch>
            </p:blipFill>
            <p:spPr>
              <a:xfrm>
                <a:off x="1207758" y="1977239"/>
                <a:ext cx="2320925" cy="433941"/>
              </a:xfrm>
              <a:prstGeom prst="rect">
                <a:avLst/>
              </a:prstGeom>
            </p:spPr>
          </p:pic>
          <p:sp>
            <p:nvSpPr>
              <p:cNvPr id="29" name="TextBox 28">
                <a:extLst>
                  <a:ext uri="{FF2B5EF4-FFF2-40B4-BE49-F238E27FC236}">
                    <a16:creationId xmlns:a16="http://schemas.microsoft.com/office/drawing/2014/main" id="{EC7255B0-1276-E3A4-6079-114CFD43D005}"/>
                  </a:ext>
                </a:extLst>
              </p:cNvPr>
              <p:cNvSpPr txBox="1"/>
              <p:nvPr/>
            </p:nvSpPr>
            <p:spPr>
              <a:xfrm>
                <a:off x="1119000" y="676099"/>
                <a:ext cx="3959106" cy="923330"/>
              </a:xfrm>
              <a:prstGeom prst="rect">
                <a:avLst/>
              </a:prstGeom>
              <a:noFill/>
            </p:spPr>
            <p:txBody>
              <a:bodyPr wrap="square">
                <a:spAutoFit/>
              </a:bodyPr>
              <a:lstStyle/>
              <a:p>
                <a:r>
                  <a:rPr lang="pt-BR" b="1" dirty="0">
                    <a:solidFill>
                      <a:srgbClr val="333333"/>
                    </a:solidFill>
                    <a:latin typeface="Times New Roman" panose="02020603050405020304" pitchFamily="18" charset="0"/>
                    <a:cs typeface="Times New Roman" panose="02020603050405020304" pitchFamily="18" charset="0"/>
                  </a:rPr>
                  <a:t>1. </a:t>
                </a:r>
                <a:r>
                  <a:rPr lang="pt-BR" b="1" i="0" dirty="0">
                    <a:solidFill>
                      <a:srgbClr val="333333"/>
                    </a:solidFill>
                    <a:effectLst/>
                    <a:latin typeface="Times New Roman" panose="02020603050405020304" pitchFamily="18" charset="0"/>
                    <a:cs typeface="Times New Roman" panose="02020603050405020304" pitchFamily="18" charset="0"/>
                  </a:rPr>
                  <a:t>Test object</a:t>
                </a:r>
                <a:endParaRPr lang="pt-BR" i="0" dirty="0">
                  <a:solidFill>
                    <a:srgbClr val="333333"/>
                  </a:solidFill>
                  <a:effectLst/>
                  <a:latin typeface="Times New Roman" panose="02020603050405020304" pitchFamily="18" charset="0"/>
                  <a:cs typeface="Times New Roman" panose="02020603050405020304" pitchFamily="18" charset="0"/>
                </a:endParaRPr>
              </a:p>
              <a:p>
                <a:r>
                  <a:rPr lang="pt-BR" i="0" dirty="0">
                    <a:solidFill>
                      <a:srgbClr val="333333"/>
                    </a:solidFill>
                    <a:effectLst/>
                    <a:latin typeface="Times New Roman" panose="02020603050405020304" pitchFamily="18" charset="0"/>
                    <a:cs typeface="Times New Roman" panose="02020603050405020304" pitchFamily="18" charset="0"/>
                  </a:rPr>
                  <a:t>Concave Mirror, 9mm Dia. x 4.5mm FL </a:t>
                </a:r>
              </a:p>
              <a:p>
                <a:r>
                  <a:rPr lang="pt-BR" i="0" dirty="0">
                    <a:solidFill>
                      <a:srgbClr val="333333"/>
                    </a:solidFill>
                    <a:effectLst/>
                    <a:latin typeface="Times New Roman" panose="02020603050405020304" pitchFamily="18" charset="0"/>
                    <a:cs typeface="Times New Roman" panose="02020603050405020304" pitchFamily="18" charset="0"/>
                  </a:rPr>
                  <a:t>Protected Aluminum </a:t>
                </a:r>
                <a:endParaRPr lang="en-US" i="0" cap="all" dirty="0">
                  <a:solidFill>
                    <a:srgbClr val="333333"/>
                  </a:solidFill>
                  <a:effectLst/>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829234AC-239A-28E7-7F6C-C1FEFD534806}"/>
                  </a:ext>
                </a:extLst>
              </p:cNvPr>
              <p:cNvPicPr>
                <a:picLocks noChangeAspect="1"/>
              </p:cNvPicPr>
              <p:nvPr/>
            </p:nvPicPr>
            <p:blipFill>
              <a:blip r:embed="rId12"/>
              <a:stretch>
                <a:fillRect/>
              </a:stretch>
            </p:blipFill>
            <p:spPr>
              <a:xfrm>
                <a:off x="-334574" y="797714"/>
                <a:ext cx="1368977" cy="1777812"/>
              </a:xfrm>
              <a:prstGeom prst="rect">
                <a:avLst/>
              </a:prstGeom>
            </p:spPr>
          </p:pic>
          <p:sp>
            <p:nvSpPr>
              <p:cNvPr id="32" name="TextBox 31">
                <a:extLst>
                  <a:ext uri="{FF2B5EF4-FFF2-40B4-BE49-F238E27FC236}">
                    <a16:creationId xmlns:a16="http://schemas.microsoft.com/office/drawing/2014/main" id="{29AA0F42-8BF0-C680-903B-3F2ED6D98C4F}"/>
                  </a:ext>
                </a:extLst>
              </p:cNvPr>
              <p:cNvSpPr txBox="1"/>
              <p:nvPr/>
            </p:nvSpPr>
            <p:spPr>
              <a:xfrm>
                <a:off x="1156323" y="1631051"/>
                <a:ext cx="1661160" cy="369332"/>
              </a:xfrm>
              <a:prstGeom prst="rect">
                <a:avLst/>
              </a:prstGeom>
              <a:noFill/>
            </p:spPr>
            <p:txBody>
              <a:bodyPr wrap="square">
                <a:spAutoFit/>
              </a:bodyPr>
              <a:lstStyle/>
              <a:p>
                <a:r>
                  <a:rPr lang="en-US" i="0" cap="all" dirty="0">
                    <a:solidFill>
                      <a:srgbClr val="333333"/>
                    </a:solidFill>
                    <a:effectLst/>
                    <a:latin typeface="sofia w01 regular"/>
                  </a:rPr>
                  <a:t>STOCK </a:t>
                </a:r>
                <a:r>
                  <a:rPr lang="en-US" i="0" cap="all" dirty="0">
                    <a:solidFill>
                      <a:srgbClr val="333333"/>
                    </a:solidFill>
                    <a:effectLst/>
                    <a:latin typeface="sofia w01 bold"/>
                  </a:rPr>
                  <a:t>#43-674</a:t>
                </a:r>
                <a:endParaRPr lang="en-US" dirty="0"/>
              </a:p>
            </p:txBody>
          </p:sp>
        </p:grpSp>
        <p:sp>
          <p:nvSpPr>
            <p:cNvPr id="4" name="TextBox 3">
              <a:extLst>
                <a:ext uri="{FF2B5EF4-FFF2-40B4-BE49-F238E27FC236}">
                  <a16:creationId xmlns:a16="http://schemas.microsoft.com/office/drawing/2014/main" id="{481A39D5-C818-B9D8-1E88-236C440F340A}"/>
                </a:ext>
              </a:extLst>
            </p:cNvPr>
            <p:cNvSpPr txBox="1"/>
            <p:nvPr/>
          </p:nvSpPr>
          <p:spPr>
            <a:xfrm>
              <a:off x="315480" y="56705"/>
              <a:ext cx="4923659" cy="461665"/>
            </a:xfrm>
            <a:prstGeom prst="rect">
              <a:avLst/>
            </a:prstGeom>
            <a:noFill/>
          </p:spPr>
          <p:txBody>
            <a:bodyPr wrap="square" rtlCol="0">
              <a:spAutoFit/>
            </a:bodyPr>
            <a:lstStyle/>
            <a:p>
              <a:pPr algn="just"/>
              <a:r>
                <a:rPr lang="en-US" sz="2400" b="1" u="sng" dirty="0">
                  <a:latin typeface="Adobe Ming Std L" panose="02020300000000000000" pitchFamily="18" charset="-128"/>
                  <a:ea typeface="Adobe Ming Std L" panose="02020300000000000000" pitchFamily="18" charset="-128"/>
                  <a:cs typeface="Times New Roman" panose="02020603050405020304" pitchFamily="18" charset="0"/>
                </a:rPr>
                <a:t>Committee provided specimens</a:t>
              </a:r>
            </a:p>
          </p:txBody>
        </p:sp>
        <p:sp>
          <p:nvSpPr>
            <p:cNvPr id="7" name="TextBox 6">
              <a:extLst>
                <a:ext uri="{FF2B5EF4-FFF2-40B4-BE49-F238E27FC236}">
                  <a16:creationId xmlns:a16="http://schemas.microsoft.com/office/drawing/2014/main" id="{8BD7C5BD-DF84-1456-C3E4-1C35111A2BDB}"/>
                </a:ext>
              </a:extLst>
            </p:cNvPr>
            <p:cNvSpPr txBox="1"/>
            <p:nvPr/>
          </p:nvSpPr>
          <p:spPr>
            <a:xfrm>
              <a:off x="314305" y="2763602"/>
              <a:ext cx="5908696" cy="584775"/>
            </a:xfrm>
            <a:prstGeom prst="rect">
              <a:avLst/>
            </a:prstGeom>
            <a:noFill/>
          </p:spPr>
          <p:txBody>
            <a:bodyPr wrap="square">
              <a:spAutoFit/>
            </a:bodyPr>
            <a:lstStyle/>
            <a:p>
              <a:r>
                <a:rPr lang="pt-BR" sz="1600" i="0" dirty="0">
                  <a:solidFill>
                    <a:srgbClr val="333333"/>
                  </a:solidFill>
                  <a:effectLst/>
                  <a:latin typeface="Cavolini" panose="03000502040302020204" pitchFamily="66" charset="0"/>
                  <a:cs typeface="Cavolini" panose="03000502040302020204" pitchFamily="66" charset="0"/>
                </a:rPr>
                <a:t>Can be used for hardware setup before using the Alvarez mirror</a:t>
              </a:r>
              <a:endParaRPr lang="en-US" sz="1600" i="0" cap="all" dirty="0">
                <a:solidFill>
                  <a:srgbClr val="333333"/>
                </a:solidFill>
                <a:effectLst/>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50406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7CBE1-8BDD-26C5-D036-7184578312E5}"/>
              </a:ext>
            </a:extLst>
          </p:cNvPr>
          <p:cNvSpPr txBox="1"/>
          <p:nvPr/>
        </p:nvSpPr>
        <p:spPr>
          <a:xfrm>
            <a:off x="73543" y="109959"/>
            <a:ext cx="12044913" cy="6278642"/>
          </a:xfrm>
          <a:prstGeom prst="rect">
            <a:avLst/>
          </a:prstGeom>
          <a:noFill/>
        </p:spPr>
        <p:txBody>
          <a:bodyPr wrap="square">
            <a:spAutoFit/>
          </a:bodyPr>
          <a:lstStyle/>
          <a:p>
            <a:pPr algn="ctr"/>
            <a:r>
              <a:rPr lang="en-US" sz="2400" dirty="0">
                <a:solidFill>
                  <a:schemeClr val="accent4">
                    <a:lumMod val="60000"/>
                    <a:lumOff val="40000"/>
                  </a:schemeClr>
                </a:solidFill>
                <a:latin typeface="Times New Roman" panose="02020603050405020304" pitchFamily="18" charset="0"/>
                <a:cs typeface="Times New Roman" panose="02020603050405020304" pitchFamily="18" charset="0"/>
              </a:rPr>
              <a:t>Goals of the student challenge</a:t>
            </a:r>
          </a:p>
          <a:p>
            <a:endParaRPr lang="en-US" dirty="0">
              <a:solidFill>
                <a:schemeClr val="accent4">
                  <a:lumMod val="60000"/>
                  <a:lumOff val="4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Challenge new talent that understands the basic precision engineering principles by requiring </a:t>
            </a:r>
            <a:r>
              <a:rPr lang="en-US" dirty="0">
                <a:solidFill>
                  <a:srgbClr val="FF0000"/>
                </a:solidFill>
                <a:latin typeface="Times New Roman" panose="02020603050405020304" pitchFamily="18" charset="0"/>
                <a:cs typeface="Times New Roman" panose="02020603050405020304" pitchFamily="18" charset="0"/>
              </a:rPr>
              <a:t>hands-on design and build </a:t>
            </a: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of prototypes that demonstrate those principles.</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Teach the </a:t>
            </a:r>
            <a:r>
              <a:rPr lang="en-US" dirty="0">
                <a:solidFill>
                  <a:srgbClr val="FF0000"/>
                </a:solidFill>
                <a:latin typeface="Times New Roman" panose="02020603050405020304" pitchFamily="18" charset="0"/>
                <a:cs typeface="Times New Roman" panose="02020603050405020304" pitchFamily="18" charset="0"/>
              </a:rPr>
              <a:t>importance of team collaboration</a:t>
            </a: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 project management, troubleshooting and keeping it simple.</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Provide an environment for the students to interact with peers from leading schools from around the world in precision engineering in an informal setting.</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Provide an environment for the students </a:t>
            </a:r>
            <a:r>
              <a:rPr lang="en-US" dirty="0">
                <a:solidFill>
                  <a:srgbClr val="FF0000"/>
                </a:solidFill>
                <a:latin typeface="Times New Roman" panose="02020603050405020304" pitchFamily="18" charset="0"/>
                <a:cs typeface="Times New Roman" panose="02020603050405020304" pitchFamily="18" charset="0"/>
              </a:rPr>
              <a:t>interact with our aging world experts in an informal setting </a:t>
            </a: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 important connections so they can follow up for advice.</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Opportunity to have students see the benefits of working in precision engineering developing new devices.</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Show students </a:t>
            </a:r>
            <a:r>
              <a:rPr lang="en-US" dirty="0">
                <a:solidFill>
                  <a:srgbClr val="FF0000"/>
                </a:solidFill>
                <a:latin typeface="Times New Roman" panose="02020603050405020304" pitchFamily="18" charset="0"/>
                <a:cs typeface="Times New Roman" panose="02020603050405020304" pitchFamily="18" charset="0"/>
              </a:rPr>
              <a:t>cases and ideas operating at the limit of technological capability that do not have to be very expensive </a:t>
            </a: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and to experiment and build devices that are deterministic per design.</a:t>
            </a:r>
          </a:p>
          <a:p>
            <a:pPr marL="285750" indent="-28575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Give companies access to a larger pool of talent </a:t>
            </a: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in the areas of precision engineering.</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Give them the opportunity to work with a team with limited resources and time so they can</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value the importance of focusing on the important aspects of the project.</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Encourage students to apply theory and use their own hands to quickly prototype devices.</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Encourage students to learn many of the enabling technologies like hardware programing, data acquisition and analysis.</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Fabrication of apparatus using modular subsystems for solving multi-faceted tasks.</a:t>
            </a:r>
          </a:p>
          <a:p>
            <a:pPr marL="285750" indent="-28575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Prepare and inspire underrepresented graduate and undergraduate students to pursue a career in the precision engineering area.</a:t>
            </a:r>
          </a:p>
          <a:p>
            <a:pPr marL="285750" indent="-28575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Providing students at universities that do not have precision-engineering-related research activities </a:t>
            </a: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access to non-traditional tools of precision engineering. Consequently, it provides an experiential exposure to methods and current technologies in this discipline.</a:t>
            </a:r>
          </a:p>
        </p:txBody>
      </p:sp>
    </p:spTree>
    <p:extLst>
      <p:ext uri="{BB962C8B-B14F-4D97-AF65-F5344CB8AC3E}">
        <p14:creationId xmlns:p14="http://schemas.microsoft.com/office/powerpoint/2010/main" val="1381868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177471-B321-6866-5C2C-61EB881AD6EB}"/>
              </a:ext>
            </a:extLst>
          </p:cNvPr>
          <p:cNvSpPr txBox="1"/>
          <p:nvPr/>
        </p:nvSpPr>
        <p:spPr>
          <a:xfrm>
            <a:off x="1498727" y="160713"/>
            <a:ext cx="8998211" cy="544893"/>
          </a:xfrm>
          <a:prstGeom prst="rect">
            <a:avLst/>
          </a:prstGeom>
          <a:noFill/>
        </p:spPr>
        <p:txBody>
          <a:bodyPr wrap="square">
            <a:spAutoFit/>
          </a:bodyPr>
          <a:lstStyle/>
          <a:p>
            <a:pPr marL="274320" marR="274320" algn="ctr">
              <a:lnSpc>
                <a:spcPct val="107000"/>
              </a:lnSpc>
              <a:spcBef>
                <a:spcPts val="0"/>
              </a:spcBef>
              <a:spcAft>
                <a:spcPts val="800"/>
              </a:spcAft>
            </a:pPr>
            <a:r>
              <a:rPr lang="en-US" sz="3200" dirty="0">
                <a:solidFill>
                  <a:schemeClr val="accent4">
                    <a:lumMod val="60000"/>
                    <a:lumOff val="40000"/>
                  </a:schemeClr>
                </a:solidFill>
                <a:latin typeface="Adobe Ming Std L" panose="02020300000000000000" pitchFamily="18" charset="-128"/>
                <a:ea typeface="Adobe Ming Std L" panose="02020300000000000000" pitchFamily="18" charset="-128"/>
                <a:cs typeface="Times New Roman" panose="02020603050405020304" pitchFamily="18" charset="0"/>
              </a:rPr>
              <a:t>A</a:t>
            </a:r>
            <a:r>
              <a:rPr lang="en-US" sz="3200" dirty="0">
                <a:solidFill>
                  <a:schemeClr val="accent4">
                    <a:lumMod val="60000"/>
                    <a:lumOff val="40000"/>
                  </a:schemeClr>
                </a:solidFill>
                <a:effectLst/>
                <a:latin typeface="Adobe Ming Std L" panose="02020300000000000000" pitchFamily="18" charset="-128"/>
                <a:ea typeface="Adobe Ming Std L" panose="02020300000000000000" pitchFamily="18" charset="-128"/>
                <a:cs typeface="Times New Roman" panose="02020603050405020304" pitchFamily="18" charset="0"/>
              </a:rPr>
              <a:t> short history</a:t>
            </a:r>
          </a:p>
        </p:txBody>
      </p:sp>
      <p:grpSp>
        <p:nvGrpSpPr>
          <p:cNvPr id="2" name="Group 1">
            <a:extLst>
              <a:ext uri="{FF2B5EF4-FFF2-40B4-BE49-F238E27FC236}">
                <a16:creationId xmlns:a16="http://schemas.microsoft.com/office/drawing/2014/main" id="{5E402B19-E6FA-CED8-5EE0-F2F4FC3D30A3}"/>
              </a:ext>
            </a:extLst>
          </p:cNvPr>
          <p:cNvGrpSpPr/>
          <p:nvPr/>
        </p:nvGrpSpPr>
        <p:grpSpPr>
          <a:xfrm>
            <a:off x="426005" y="1885723"/>
            <a:ext cx="2637258" cy="2172154"/>
            <a:chOff x="1953403" y="2414490"/>
            <a:chExt cx="3638550" cy="2780782"/>
          </a:xfrm>
        </p:grpSpPr>
        <p:pic>
          <p:nvPicPr>
            <p:cNvPr id="3" name="Picture 2" descr="motus-sponsors-ASPE-2014">
              <a:extLst>
                <a:ext uri="{FF2B5EF4-FFF2-40B4-BE49-F238E27FC236}">
                  <a16:creationId xmlns:a16="http://schemas.microsoft.com/office/drawing/2014/main" id="{D2C969C0-AA93-8E88-5B3A-4ED0743AD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403" y="2414490"/>
              <a:ext cx="3638550" cy="2495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CFF1F6-E530-A5C0-0EFD-DBF721A0584C}"/>
                </a:ext>
              </a:extLst>
            </p:cNvPr>
            <p:cNvSpPr/>
            <p:nvPr/>
          </p:nvSpPr>
          <p:spPr>
            <a:xfrm>
              <a:off x="1953403" y="4979828"/>
              <a:ext cx="2829621" cy="215444"/>
            </a:xfrm>
            <a:prstGeom prst="rect">
              <a:avLst/>
            </a:prstGeom>
          </p:spPr>
          <p:txBody>
            <a:bodyPr wrap="none">
              <a:spAutoFit/>
            </a:bodyPr>
            <a:lstStyle/>
            <a:p>
              <a:r>
                <a:rPr lang="en-US" sz="800" dirty="0"/>
                <a:t>https://www.motusmechanical.com/about-us#news-and-publicity</a:t>
              </a:r>
            </a:p>
          </p:txBody>
        </p:sp>
      </p:grpSp>
      <p:sp>
        <p:nvSpPr>
          <p:cNvPr id="5" name="Rectangle 4">
            <a:extLst>
              <a:ext uri="{FF2B5EF4-FFF2-40B4-BE49-F238E27FC236}">
                <a16:creationId xmlns:a16="http://schemas.microsoft.com/office/drawing/2014/main" id="{CD778830-3021-D963-4363-E4CD61C923F4}"/>
              </a:ext>
            </a:extLst>
          </p:cNvPr>
          <p:cNvSpPr/>
          <p:nvPr/>
        </p:nvSpPr>
        <p:spPr>
          <a:xfrm>
            <a:off x="317121" y="1199685"/>
            <a:ext cx="6564474" cy="1384995"/>
          </a:xfrm>
          <a:prstGeom prst="rect">
            <a:avLst/>
          </a:prstGeom>
        </p:spPr>
        <p:txBody>
          <a:bodyPr wrap="square">
            <a:spAutoFit/>
          </a:bodyPr>
          <a:lstStyle/>
          <a:p>
            <a:r>
              <a:rPr lang="en-US" sz="2000" dirty="0">
                <a:solidFill>
                  <a:schemeClr val="bg1"/>
                </a:solidFill>
                <a:latin typeface="Adobe Ming Std L" panose="02020300000000000000" pitchFamily="18" charset="-128"/>
                <a:ea typeface="Adobe Ming Std L" panose="02020300000000000000" pitchFamily="18" charset="-128"/>
              </a:rPr>
              <a:t>2014- Boston : 3 improv challenges</a:t>
            </a:r>
          </a:p>
          <a:p>
            <a:pPr lvl="1"/>
            <a:r>
              <a:rPr lang="en-US" sz="1600" dirty="0">
                <a:solidFill>
                  <a:schemeClr val="bg1"/>
                </a:solidFill>
                <a:latin typeface="Adobe Ming Std L" panose="02020300000000000000" pitchFamily="18" charset="-128"/>
                <a:ea typeface="Adobe Ming Std L" panose="02020300000000000000" pitchFamily="18" charset="-128"/>
              </a:rPr>
              <a:t>			</a:t>
            </a:r>
          </a:p>
          <a:p>
            <a:pPr lvl="1"/>
            <a:r>
              <a:rPr lang="en-US" sz="1600" dirty="0">
                <a:solidFill>
                  <a:schemeClr val="bg1"/>
                </a:solidFill>
                <a:latin typeface="Adobe Ming Std L" panose="02020300000000000000" pitchFamily="18" charset="-128"/>
                <a:ea typeface="Adobe Ming Std L" panose="02020300000000000000" pitchFamily="18" charset="-128"/>
              </a:rPr>
              <a:t>			    Controls - controller design</a:t>
            </a:r>
          </a:p>
          <a:p>
            <a:pPr lvl="1"/>
            <a:r>
              <a:rPr lang="en-US" sz="1600" dirty="0">
                <a:solidFill>
                  <a:schemeClr val="bg1"/>
                </a:solidFill>
                <a:latin typeface="Adobe Ming Std L" panose="02020300000000000000" pitchFamily="18" charset="-128"/>
                <a:ea typeface="Adobe Ming Std L" panose="02020300000000000000" pitchFamily="18" charset="-128"/>
              </a:rPr>
              <a:t>			    Design - 3d printed micrometer</a:t>
            </a:r>
          </a:p>
          <a:p>
            <a:pPr lvl="1"/>
            <a:r>
              <a:rPr lang="en-US" sz="1600" dirty="0">
                <a:solidFill>
                  <a:schemeClr val="bg1"/>
                </a:solidFill>
                <a:latin typeface="Adobe Ming Std L" panose="02020300000000000000" pitchFamily="18" charset="-128"/>
                <a:ea typeface="Adobe Ming Std L" panose="02020300000000000000" pitchFamily="18" charset="-128"/>
              </a:rPr>
              <a:t>			    Metrology - uncertainty analysis</a:t>
            </a:r>
          </a:p>
        </p:txBody>
      </p:sp>
      <p:sp>
        <p:nvSpPr>
          <p:cNvPr id="11" name="TextBox 10">
            <a:extLst>
              <a:ext uri="{FF2B5EF4-FFF2-40B4-BE49-F238E27FC236}">
                <a16:creationId xmlns:a16="http://schemas.microsoft.com/office/drawing/2014/main" id="{5FE6B950-407A-E31F-5712-3B6AA052AC3E}"/>
              </a:ext>
            </a:extLst>
          </p:cNvPr>
          <p:cNvSpPr txBox="1"/>
          <p:nvPr/>
        </p:nvSpPr>
        <p:spPr>
          <a:xfrm>
            <a:off x="426005" y="4273321"/>
            <a:ext cx="2739853" cy="1600438"/>
          </a:xfrm>
          <a:prstGeom prst="rect">
            <a:avLst/>
          </a:prstGeom>
          <a:noFill/>
        </p:spPr>
        <p:txBody>
          <a:bodyPr wrap="none" rtlCol="0">
            <a:spAutoFit/>
          </a:bodyPr>
          <a:lstStyle/>
          <a:p>
            <a:pPr>
              <a:spcAft>
                <a:spcPts val="600"/>
              </a:spcAft>
            </a:pPr>
            <a:r>
              <a:rPr lang="en-US" sz="1600" dirty="0">
                <a:solidFill>
                  <a:schemeClr val="bg1"/>
                </a:solidFill>
                <a:latin typeface="Adobe Ming Std L" panose="02020300000000000000" pitchFamily="18" charset="-128"/>
                <a:ea typeface="Adobe Ming Std L" panose="02020300000000000000" pitchFamily="18" charset="-128"/>
              </a:rPr>
              <a:t>Participants:</a:t>
            </a:r>
          </a:p>
          <a:p>
            <a:r>
              <a:rPr lang="en-US" sz="1100" dirty="0">
                <a:solidFill>
                  <a:schemeClr val="bg1"/>
                </a:solidFill>
                <a:latin typeface="Adobe Ming Std L" panose="02020300000000000000" pitchFamily="18" charset="-128"/>
                <a:ea typeface="Adobe Ming Std L" panose="02020300000000000000" pitchFamily="18" charset="-128"/>
              </a:rPr>
              <a:t>Brunel university</a:t>
            </a:r>
          </a:p>
          <a:p>
            <a:r>
              <a:rPr lang="en-US" sz="1100" dirty="0">
                <a:solidFill>
                  <a:schemeClr val="bg1"/>
                </a:solidFill>
                <a:latin typeface="Adobe Ming Std L" panose="02020300000000000000" pitchFamily="18" charset="-128"/>
                <a:ea typeface="Adobe Ming Std L" panose="02020300000000000000" pitchFamily="18" charset="-128"/>
              </a:rPr>
              <a:t>Chinese university of Hong Kong</a:t>
            </a:r>
          </a:p>
          <a:p>
            <a:r>
              <a:rPr lang="en-US" sz="1100" dirty="0">
                <a:solidFill>
                  <a:schemeClr val="bg1"/>
                </a:solidFill>
                <a:latin typeface="Adobe Ming Std L" panose="02020300000000000000" pitchFamily="18" charset="-128"/>
                <a:ea typeface="Adobe Ming Std L" panose="02020300000000000000" pitchFamily="18" charset="-128"/>
              </a:rPr>
              <a:t>Cranfield university</a:t>
            </a:r>
          </a:p>
          <a:p>
            <a:r>
              <a:rPr lang="en-US" sz="1100" dirty="0">
                <a:solidFill>
                  <a:schemeClr val="bg1"/>
                </a:solidFill>
                <a:latin typeface="Adobe Ming Std L" panose="02020300000000000000" pitchFamily="18" charset="-128"/>
                <a:ea typeface="Adobe Ming Std L" panose="02020300000000000000" pitchFamily="18" charset="-128"/>
              </a:rPr>
              <a:t>Georgia tech</a:t>
            </a:r>
          </a:p>
          <a:p>
            <a:r>
              <a:rPr lang="en-US" sz="1100" dirty="0">
                <a:solidFill>
                  <a:schemeClr val="bg1"/>
                </a:solidFill>
                <a:latin typeface="Adobe Ming Std L" panose="02020300000000000000" pitchFamily="18" charset="-128"/>
                <a:ea typeface="Adobe Ming Std L" panose="02020300000000000000" pitchFamily="18" charset="-128"/>
              </a:rPr>
              <a:t>Katholieke Universiteit Leuven</a:t>
            </a:r>
          </a:p>
          <a:p>
            <a:r>
              <a:rPr lang="en-US" sz="1100" dirty="0">
                <a:solidFill>
                  <a:schemeClr val="bg1"/>
                </a:solidFill>
                <a:latin typeface="Adobe Ming Std L" panose="02020300000000000000" pitchFamily="18" charset="-128"/>
                <a:ea typeface="Adobe Ming Std L" panose="02020300000000000000" pitchFamily="18" charset="-128"/>
              </a:rPr>
              <a:t>Massachusetts Institute of Technology</a:t>
            </a:r>
          </a:p>
          <a:p>
            <a:r>
              <a:rPr lang="en-US" sz="1100" dirty="0">
                <a:solidFill>
                  <a:schemeClr val="bg1"/>
                </a:solidFill>
                <a:latin typeface="Adobe Ming Std L" panose="02020300000000000000" pitchFamily="18" charset="-128"/>
                <a:ea typeface="Adobe Ming Std L" panose="02020300000000000000" pitchFamily="18" charset="-128"/>
              </a:rPr>
              <a:t>University of North Carolina at Charlotte</a:t>
            </a:r>
            <a:endParaRPr lang="en-US" sz="1200" dirty="0">
              <a:solidFill>
                <a:schemeClr val="bg1"/>
              </a:solidFill>
              <a:latin typeface="Adobe Ming Std L" panose="02020300000000000000" pitchFamily="18" charset="-128"/>
              <a:ea typeface="Adobe Ming Std L" panose="02020300000000000000" pitchFamily="18" charset="-128"/>
            </a:endParaRPr>
          </a:p>
        </p:txBody>
      </p:sp>
      <p:grpSp>
        <p:nvGrpSpPr>
          <p:cNvPr id="7" name="Group 6">
            <a:extLst>
              <a:ext uri="{FF2B5EF4-FFF2-40B4-BE49-F238E27FC236}">
                <a16:creationId xmlns:a16="http://schemas.microsoft.com/office/drawing/2014/main" id="{33839696-0B1F-1E36-03D6-3D1ACAFA5B67}"/>
              </a:ext>
            </a:extLst>
          </p:cNvPr>
          <p:cNvGrpSpPr/>
          <p:nvPr/>
        </p:nvGrpSpPr>
        <p:grpSpPr>
          <a:xfrm>
            <a:off x="6347404" y="1059082"/>
            <a:ext cx="5844596" cy="5470580"/>
            <a:chOff x="6347404" y="1059082"/>
            <a:chExt cx="5844596" cy="5470580"/>
          </a:xfrm>
        </p:grpSpPr>
        <p:pic>
          <p:nvPicPr>
            <p:cNvPr id="8" name="Picture 2" descr="Penny | U.S. Mint">
              <a:extLst>
                <a:ext uri="{FF2B5EF4-FFF2-40B4-BE49-F238E27FC236}">
                  <a16:creationId xmlns:a16="http://schemas.microsoft.com/office/drawing/2014/main" id="{91290A0E-7AB0-87D6-1F8A-13C6FB91CC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8" t="2374" r="1921" b="3258"/>
            <a:stretch/>
          </p:blipFill>
          <p:spPr bwMode="auto">
            <a:xfrm>
              <a:off x="8328201" y="1544129"/>
              <a:ext cx="864475" cy="839495"/>
            </a:xfrm>
            <a:prstGeom prst="ellipse">
              <a:avLst/>
            </a:prstGeom>
            <a:blipFill>
              <a:blip r:embed="rId4"/>
              <a:tile tx="0" ty="0" sx="100000" sy="100000" flip="none" algn="tl"/>
            </a:blipFill>
          </p:spPr>
        </p:pic>
        <p:pic>
          <p:nvPicPr>
            <p:cNvPr id="9" name="Picture 6" descr="Tuning fork - Wikipedia">
              <a:extLst>
                <a:ext uri="{FF2B5EF4-FFF2-40B4-BE49-F238E27FC236}">
                  <a16:creationId xmlns:a16="http://schemas.microsoft.com/office/drawing/2014/main" id="{40E37DCC-A8AE-7F28-1E30-1075190CF4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747" r="2752" b="52461"/>
            <a:stretch/>
          </p:blipFill>
          <p:spPr bwMode="auto">
            <a:xfrm flipH="1">
              <a:off x="6556612" y="1604504"/>
              <a:ext cx="1355112" cy="6999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FDE7859-C93D-3C09-750B-AABE35856657}"/>
                </a:ext>
              </a:extLst>
            </p:cNvPr>
            <p:cNvPicPr>
              <a:picLocks noChangeAspect="1"/>
            </p:cNvPicPr>
            <p:nvPr/>
          </p:nvPicPr>
          <p:blipFill>
            <a:blip r:embed="rId6"/>
            <a:stretch>
              <a:fillRect/>
            </a:stretch>
          </p:blipFill>
          <p:spPr>
            <a:xfrm>
              <a:off x="6556612" y="2462825"/>
              <a:ext cx="2836442" cy="1655044"/>
            </a:xfrm>
            <a:prstGeom prst="rect">
              <a:avLst/>
            </a:prstGeom>
            <a:blipFill>
              <a:blip r:embed="rId4"/>
              <a:tile tx="0" ty="0" sx="100000" sy="100000" flip="none" algn="tl"/>
            </a:blipFill>
          </p:spPr>
        </p:pic>
        <p:sp>
          <p:nvSpPr>
            <p:cNvPr id="12" name="TextBox 11">
              <a:extLst>
                <a:ext uri="{FF2B5EF4-FFF2-40B4-BE49-F238E27FC236}">
                  <a16:creationId xmlns:a16="http://schemas.microsoft.com/office/drawing/2014/main" id="{9D3BC634-A907-24CE-018D-BFE0AEE13C52}"/>
                </a:ext>
              </a:extLst>
            </p:cNvPr>
            <p:cNvSpPr txBox="1"/>
            <p:nvPr/>
          </p:nvSpPr>
          <p:spPr>
            <a:xfrm>
              <a:off x="6347404" y="1059082"/>
              <a:ext cx="4761240" cy="400110"/>
            </a:xfrm>
            <a:prstGeom prst="rect">
              <a:avLst/>
            </a:prstGeom>
            <a:noFill/>
          </p:spPr>
          <p:txBody>
            <a:bodyPr wrap="none" rtlCol="0">
              <a:spAutoFit/>
            </a:bodyPr>
            <a:lstStyle/>
            <a:p>
              <a:pPr>
                <a:spcAft>
                  <a:spcPts val="1200"/>
                </a:spcAft>
              </a:pPr>
              <a:r>
                <a:rPr lang="en-US" sz="2000" dirty="0">
                  <a:solidFill>
                    <a:schemeClr val="bg1"/>
                  </a:solidFill>
                  <a:latin typeface="Adobe Ming Std L" panose="02020300000000000000" pitchFamily="18" charset="-128"/>
                  <a:ea typeface="Adobe Ming Std L" panose="02020300000000000000" pitchFamily="18" charset="-128"/>
                </a:rPr>
                <a:t>2015-Austin : Tuning fork penny scanner</a:t>
              </a:r>
            </a:p>
          </p:txBody>
        </p:sp>
        <p:sp>
          <p:nvSpPr>
            <p:cNvPr id="13" name="TextBox 12">
              <a:extLst>
                <a:ext uri="{FF2B5EF4-FFF2-40B4-BE49-F238E27FC236}">
                  <a16:creationId xmlns:a16="http://schemas.microsoft.com/office/drawing/2014/main" id="{D40F08F1-CEB0-5AB2-BA7A-38E5F3B4B951}"/>
                </a:ext>
              </a:extLst>
            </p:cNvPr>
            <p:cNvSpPr txBox="1"/>
            <p:nvPr/>
          </p:nvSpPr>
          <p:spPr>
            <a:xfrm>
              <a:off x="9452147" y="2505517"/>
              <a:ext cx="2739853" cy="1569660"/>
            </a:xfrm>
            <a:prstGeom prst="rect">
              <a:avLst/>
            </a:prstGeom>
            <a:noFill/>
          </p:spPr>
          <p:txBody>
            <a:bodyPr wrap="none" rtlCol="0">
              <a:spAutoFit/>
            </a:bodyPr>
            <a:lstStyle/>
            <a:p>
              <a:pPr>
                <a:spcAft>
                  <a:spcPts val="600"/>
                </a:spcAft>
              </a:pPr>
              <a:r>
                <a:rPr lang="en-US" sz="1400" dirty="0">
                  <a:solidFill>
                    <a:schemeClr val="bg1"/>
                  </a:solidFill>
                  <a:latin typeface="Adobe Ming Std L" panose="02020300000000000000" pitchFamily="18" charset="-128"/>
                  <a:ea typeface="Adobe Ming Std L" panose="02020300000000000000" pitchFamily="18" charset="-128"/>
                </a:rPr>
                <a:t>Participants:</a:t>
              </a:r>
            </a:p>
            <a:p>
              <a:r>
                <a:rPr lang="en-US" sz="1100" dirty="0">
                  <a:solidFill>
                    <a:schemeClr val="bg1"/>
                  </a:solidFill>
                  <a:latin typeface="Adobe Ming Std L" panose="02020300000000000000" pitchFamily="18" charset="-128"/>
                  <a:ea typeface="Adobe Ming Std L" panose="02020300000000000000" pitchFamily="18" charset="-128"/>
                </a:rPr>
                <a:t>Chinese university of Hong Kong</a:t>
              </a:r>
            </a:p>
            <a:p>
              <a:r>
                <a:rPr lang="en-US" sz="1100" dirty="0">
                  <a:solidFill>
                    <a:schemeClr val="bg1"/>
                  </a:solidFill>
                  <a:latin typeface="Adobe Ming Std L" panose="02020300000000000000" pitchFamily="18" charset="-128"/>
                  <a:ea typeface="Adobe Ming Std L" panose="02020300000000000000" pitchFamily="18" charset="-128"/>
                </a:rPr>
                <a:t>Georgia tech</a:t>
              </a:r>
            </a:p>
            <a:p>
              <a:r>
                <a:rPr lang="en-US" sz="1100" dirty="0">
                  <a:solidFill>
                    <a:schemeClr val="bg1"/>
                  </a:solidFill>
                  <a:latin typeface="Adobe Ming Std L" panose="02020300000000000000" pitchFamily="18" charset="-128"/>
                  <a:ea typeface="Adobe Ming Std L" panose="02020300000000000000" pitchFamily="18" charset="-128"/>
                </a:rPr>
                <a:t>Université Libre de Bruxelles</a:t>
              </a:r>
              <a:endParaRPr lang="en-US" dirty="0">
                <a:solidFill>
                  <a:schemeClr val="bg1"/>
                </a:solidFill>
                <a:latin typeface="Adobe Ming Std L" panose="02020300000000000000" pitchFamily="18" charset="-128"/>
                <a:ea typeface="Adobe Ming Std L" panose="02020300000000000000" pitchFamily="18" charset="-128"/>
              </a:endParaRPr>
            </a:p>
            <a:p>
              <a:r>
                <a:rPr lang="en-US" sz="1100" dirty="0">
                  <a:solidFill>
                    <a:schemeClr val="bg1"/>
                  </a:solidFill>
                  <a:latin typeface="Adobe Ming Std L" panose="02020300000000000000" pitchFamily="18" charset="-128"/>
                  <a:ea typeface="Adobe Ming Std L" panose="02020300000000000000" pitchFamily="18" charset="-128"/>
                </a:rPr>
                <a:t>University of Michigan, Ann Arbor</a:t>
              </a:r>
            </a:p>
            <a:p>
              <a:r>
                <a:rPr lang="en-US" sz="1100" dirty="0">
                  <a:solidFill>
                    <a:schemeClr val="bg1"/>
                  </a:solidFill>
                  <a:latin typeface="Adobe Ming Std L" panose="02020300000000000000" pitchFamily="18" charset="-128"/>
                  <a:ea typeface="Adobe Ming Std L" panose="02020300000000000000" pitchFamily="18" charset="-128"/>
                </a:rPr>
                <a:t>University of North Carolina at Charlotte</a:t>
              </a:r>
            </a:p>
            <a:p>
              <a:r>
                <a:rPr lang="en-US" sz="1100" dirty="0">
                  <a:solidFill>
                    <a:schemeClr val="bg1"/>
                  </a:solidFill>
                  <a:latin typeface="Adobe Ming Std L" panose="02020300000000000000" pitchFamily="18" charset="-128"/>
                  <a:ea typeface="Adobe Ming Std L" panose="02020300000000000000" pitchFamily="18" charset="-128"/>
                </a:rPr>
                <a:t>University of Rochester</a:t>
              </a:r>
            </a:p>
            <a:p>
              <a:r>
                <a:rPr lang="en-US" sz="1100" dirty="0">
                  <a:solidFill>
                    <a:schemeClr val="bg1"/>
                  </a:solidFill>
                  <a:latin typeface="Adobe Ming Std L" panose="02020300000000000000" pitchFamily="18" charset="-128"/>
                  <a:ea typeface="Adobe Ming Std L" panose="02020300000000000000" pitchFamily="18" charset="-128"/>
                </a:rPr>
                <a:t>University of Texas Austin</a:t>
              </a:r>
            </a:p>
          </p:txBody>
        </p:sp>
        <p:pic>
          <p:nvPicPr>
            <p:cNvPr id="14" name="Picture 2">
              <a:extLst>
                <a:ext uri="{FF2B5EF4-FFF2-40B4-BE49-F238E27FC236}">
                  <a16:creationId xmlns:a16="http://schemas.microsoft.com/office/drawing/2014/main" id="{A2BA0131-32AD-0F1A-5E36-F091124D21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3935" y="4291001"/>
              <a:ext cx="4887907" cy="2238661"/>
            </a:xfrm>
            <a:prstGeom prst="rect">
              <a:avLst/>
            </a:prstGeom>
            <a:solidFill>
              <a:schemeClr val="accent4">
                <a:lumMod val="75000"/>
              </a:schemeClr>
            </a:solidFill>
          </p:spPr>
        </p:pic>
      </p:grpSp>
    </p:spTree>
    <p:extLst>
      <p:ext uri="{BB962C8B-B14F-4D97-AF65-F5344CB8AC3E}">
        <p14:creationId xmlns:p14="http://schemas.microsoft.com/office/powerpoint/2010/main" val="32159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778830-3021-D963-4363-E4CD61C923F4}"/>
              </a:ext>
            </a:extLst>
          </p:cNvPr>
          <p:cNvSpPr/>
          <p:nvPr/>
        </p:nvSpPr>
        <p:spPr>
          <a:xfrm>
            <a:off x="258823" y="1098472"/>
            <a:ext cx="6564474" cy="738664"/>
          </a:xfrm>
          <a:prstGeom prst="rect">
            <a:avLst/>
          </a:prstGeom>
        </p:spPr>
        <p:txBody>
          <a:bodyPr wrap="square">
            <a:spAutoFit/>
          </a:bodyPr>
          <a:lstStyle/>
          <a:p>
            <a:r>
              <a:rPr lang="en-US" sz="2400" dirty="0">
                <a:solidFill>
                  <a:schemeClr val="bg1"/>
                </a:solidFill>
                <a:latin typeface="Adobe Ming Std L" panose="02020300000000000000" pitchFamily="18" charset="-128"/>
                <a:ea typeface="Adobe Ming Std L" panose="02020300000000000000" pitchFamily="18" charset="-128"/>
              </a:rPr>
              <a:t>2016- Portland : Laser scanner writing PE logo</a:t>
            </a:r>
          </a:p>
          <a:p>
            <a:pPr lvl="1"/>
            <a:r>
              <a:rPr lang="en-US" dirty="0">
                <a:solidFill>
                  <a:schemeClr val="bg1"/>
                </a:solidFill>
                <a:latin typeface="Adobe Ming Std L" panose="02020300000000000000" pitchFamily="18" charset="-128"/>
                <a:ea typeface="Adobe Ming Std L" panose="02020300000000000000" pitchFamily="18" charset="-128"/>
              </a:rPr>
              <a:t>			</a:t>
            </a:r>
          </a:p>
        </p:txBody>
      </p:sp>
      <p:sp>
        <p:nvSpPr>
          <p:cNvPr id="11" name="TextBox 10">
            <a:extLst>
              <a:ext uri="{FF2B5EF4-FFF2-40B4-BE49-F238E27FC236}">
                <a16:creationId xmlns:a16="http://schemas.microsoft.com/office/drawing/2014/main" id="{5FE6B950-407A-E31F-5712-3B6AA052AC3E}"/>
              </a:ext>
            </a:extLst>
          </p:cNvPr>
          <p:cNvSpPr txBox="1"/>
          <p:nvPr/>
        </p:nvSpPr>
        <p:spPr>
          <a:xfrm>
            <a:off x="4162873" y="1746042"/>
            <a:ext cx="2829621" cy="1246495"/>
          </a:xfrm>
          <a:prstGeom prst="rect">
            <a:avLst/>
          </a:prstGeom>
          <a:noFill/>
        </p:spPr>
        <p:txBody>
          <a:bodyPr wrap="none" rtlCol="0">
            <a:spAutoFit/>
          </a:bodyPr>
          <a:lstStyle/>
          <a:p>
            <a:pPr>
              <a:spcAft>
                <a:spcPts val="600"/>
              </a:spcAft>
            </a:pPr>
            <a:r>
              <a:rPr lang="en-US" sz="1400" dirty="0">
                <a:solidFill>
                  <a:schemeClr val="bg1"/>
                </a:solidFill>
                <a:latin typeface="Adobe Ming Std L" panose="02020300000000000000" pitchFamily="18" charset="-128"/>
                <a:ea typeface="Adobe Ming Std L" panose="02020300000000000000" pitchFamily="18" charset="-128"/>
              </a:rPr>
              <a:t>Participants:</a:t>
            </a:r>
          </a:p>
          <a:p>
            <a:r>
              <a:rPr lang="en-US" sz="1200" dirty="0">
                <a:solidFill>
                  <a:schemeClr val="bg1"/>
                </a:solidFill>
                <a:latin typeface="Adobe Ming Std L" panose="02020300000000000000" pitchFamily="18" charset="-128"/>
                <a:ea typeface="Adobe Ming Std L" panose="02020300000000000000" pitchFamily="18" charset="-128"/>
              </a:rPr>
              <a:t>Massachusetts Institute of Technology</a:t>
            </a:r>
          </a:p>
          <a:p>
            <a:r>
              <a:rPr lang="en-US" sz="1100" dirty="0">
                <a:solidFill>
                  <a:schemeClr val="bg1"/>
                </a:solidFill>
                <a:latin typeface="Adobe Ming Std L" panose="02020300000000000000" pitchFamily="18" charset="-128"/>
                <a:ea typeface="Adobe Ming Std L" panose="02020300000000000000" pitchFamily="18" charset="-128"/>
              </a:rPr>
              <a:t>Navajo technical university</a:t>
            </a:r>
          </a:p>
          <a:p>
            <a:r>
              <a:rPr lang="en-US" sz="1100" dirty="0">
                <a:solidFill>
                  <a:schemeClr val="bg1"/>
                </a:solidFill>
                <a:latin typeface="Adobe Ming Std L" panose="02020300000000000000" pitchFamily="18" charset="-128"/>
                <a:ea typeface="Adobe Ming Std L" panose="02020300000000000000" pitchFamily="18" charset="-128"/>
              </a:rPr>
              <a:t>University of Michigan, Ann Arbor</a:t>
            </a:r>
          </a:p>
          <a:p>
            <a:r>
              <a:rPr lang="en-US" sz="1100" dirty="0">
                <a:solidFill>
                  <a:schemeClr val="bg1"/>
                </a:solidFill>
                <a:latin typeface="Adobe Ming Std L" panose="02020300000000000000" pitchFamily="18" charset="-128"/>
                <a:ea typeface="Adobe Ming Std L" panose="02020300000000000000" pitchFamily="18" charset="-128"/>
              </a:rPr>
              <a:t>University of Rochester X2</a:t>
            </a:r>
          </a:p>
          <a:p>
            <a:r>
              <a:rPr lang="en-US" sz="1100" dirty="0">
                <a:solidFill>
                  <a:schemeClr val="bg1"/>
                </a:solidFill>
                <a:latin typeface="Adobe Ming Std L" panose="02020300000000000000" pitchFamily="18" charset="-128"/>
                <a:ea typeface="Adobe Ming Std L" panose="02020300000000000000" pitchFamily="18" charset="-128"/>
              </a:rPr>
              <a:t>University of Texas Austin X 2</a:t>
            </a:r>
          </a:p>
        </p:txBody>
      </p:sp>
      <p:pic>
        <p:nvPicPr>
          <p:cNvPr id="14" name="Picture 13">
            <a:extLst>
              <a:ext uri="{FF2B5EF4-FFF2-40B4-BE49-F238E27FC236}">
                <a16:creationId xmlns:a16="http://schemas.microsoft.com/office/drawing/2014/main" id="{1F30A220-6BE4-BF2D-45F8-A1E746FCC048}"/>
              </a:ext>
            </a:extLst>
          </p:cNvPr>
          <p:cNvPicPr>
            <a:picLocks noChangeAspect="1"/>
          </p:cNvPicPr>
          <p:nvPr/>
        </p:nvPicPr>
        <p:blipFill>
          <a:blip r:embed="rId2"/>
          <a:stretch>
            <a:fillRect/>
          </a:stretch>
        </p:blipFill>
        <p:spPr>
          <a:xfrm>
            <a:off x="278697" y="1836177"/>
            <a:ext cx="3787042" cy="2269292"/>
          </a:xfrm>
          <a:prstGeom prst="rect">
            <a:avLst/>
          </a:prstGeom>
        </p:spPr>
      </p:pic>
      <p:pic>
        <p:nvPicPr>
          <p:cNvPr id="15" name="Picture 14" descr="IMG_1298.JPG">
            <a:extLst>
              <a:ext uri="{FF2B5EF4-FFF2-40B4-BE49-F238E27FC236}">
                <a16:creationId xmlns:a16="http://schemas.microsoft.com/office/drawing/2014/main" id="{9BFF2854-1796-2D82-A746-7DB11FDDCD0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37" t="46299" r="34905" b="21779"/>
          <a:stretch/>
        </p:blipFill>
        <p:spPr>
          <a:xfrm>
            <a:off x="4317257" y="3132609"/>
            <a:ext cx="1534298" cy="972860"/>
          </a:xfrm>
          <a:prstGeom prst="rect">
            <a:avLst/>
          </a:prstGeom>
        </p:spPr>
      </p:pic>
      <p:pic>
        <p:nvPicPr>
          <p:cNvPr id="16" name="Picture 15">
            <a:extLst>
              <a:ext uri="{FF2B5EF4-FFF2-40B4-BE49-F238E27FC236}">
                <a16:creationId xmlns:a16="http://schemas.microsoft.com/office/drawing/2014/main" id="{ABCFCFAF-E3D6-901E-59D7-8ABBF274FFEE}"/>
              </a:ext>
            </a:extLst>
          </p:cNvPr>
          <p:cNvPicPr>
            <a:picLocks noChangeAspect="1"/>
          </p:cNvPicPr>
          <p:nvPr/>
        </p:nvPicPr>
        <p:blipFill>
          <a:blip r:embed="rId5"/>
          <a:stretch>
            <a:fillRect/>
          </a:stretch>
        </p:blipFill>
        <p:spPr>
          <a:xfrm>
            <a:off x="324088" y="4303778"/>
            <a:ext cx="3741651" cy="1870826"/>
          </a:xfrm>
          <a:prstGeom prst="rect">
            <a:avLst/>
          </a:prstGeom>
        </p:spPr>
      </p:pic>
      <p:sp>
        <p:nvSpPr>
          <p:cNvPr id="19" name="TextBox 18">
            <a:extLst>
              <a:ext uri="{FF2B5EF4-FFF2-40B4-BE49-F238E27FC236}">
                <a16:creationId xmlns:a16="http://schemas.microsoft.com/office/drawing/2014/main" id="{DD59333B-2900-A665-CECD-3C745F99117E}"/>
              </a:ext>
            </a:extLst>
          </p:cNvPr>
          <p:cNvSpPr txBox="1"/>
          <p:nvPr/>
        </p:nvSpPr>
        <p:spPr>
          <a:xfrm>
            <a:off x="1498727" y="160713"/>
            <a:ext cx="8998211" cy="544893"/>
          </a:xfrm>
          <a:prstGeom prst="rect">
            <a:avLst/>
          </a:prstGeom>
          <a:noFill/>
        </p:spPr>
        <p:txBody>
          <a:bodyPr wrap="square">
            <a:spAutoFit/>
          </a:bodyPr>
          <a:lstStyle/>
          <a:p>
            <a:pPr marL="274320" marR="274320" algn="ctr">
              <a:lnSpc>
                <a:spcPct val="107000"/>
              </a:lnSpc>
              <a:spcBef>
                <a:spcPts val="0"/>
              </a:spcBef>
              <a:spcAft>
                <a:spcPts val="800"/>
              </a:spcAft>
            </a:pPr>
            <a:r>
              <a:rPr lang="en-US" sz="3200" dirty="0">
                <a:solidFill>
                  <a:schemeClr val="accent4">
                    <a:lumMod val="60000"/>
                    <a:lumOff val="40000"/>
                  </a:schemeClr>
                </a:solidFill>
                <a:latin typeface="Adobe Ming Std L" panose="02020300000000000000" pitchFamily="18" charset="-128"/>
                <a:ea typeface="Adobe Ming Std L" panose="02020300000000000000" pitchFamily="18" charset="-128"/>
                <a:cs typeface="Times New Roman" panose="02020603050405020304" pitchFamily="18" charset="0"/>
              </a:rPr>
              <a:t>A</a:t>
            </a:r>
            <a:r>
              <a:rPr lang="en-US" sz="3200" dirty="0">
                <a:solidFill>
                  <a:schemeClr val="accent4">
                    <a:lumMod val="60000"/>
                    <a:lumOff val="40000"/>
                  </a:schemeClr>
                </a:solidFill>
                <a:effectLst/>
                <a:latin typeface="Adobe Ming Std L" panose="02020300000000000000" pitchFamily="18" charset="-128"/>
                <a:ea typeface="Adobe Ming Std L" panose="02020300000000000000" pitchFamily="18" charset="-128"/>
                <a:cs typeface="Times New Roman" panose="02020603050405020304" pitchFamily="18" charset="0"/>
              </a:rPr>
              <a:t> short history</a:t>
            </a:r>
          </a:p>
        </p:txBody>
      </p:sp>
      <p:grpSp>
        <p:nvGrpSpPr>
          <p:cNvPr id="2" name="Group 1">
            <a:extLst>
              <a:ext uri="{FF2B5EF4-FFF2-40B4-BE49-F238E27FC236}">
                <a16:creationId xmlns:a16="http://schemas.microsoft.com/office/drawing/2014/main" id="{415C205E-3126-B809-8887-DA696C164B7F}"/>
              </a:ext>
            </a:extLst>
          </p:cNvPr>
          <p:cNvGrpSpPr/>
          <p:nvPr/>
        </p:nvGrpSpPr>
        <p:grpSpPr>
          <a:xfrm>
            <a:off x="7143828" y="1098472"/>
            <a:ext cx="5008102" cy="5076132"/>
            <a:chOff x="7097176" y="1098472"/>
            <a:chExt cx="5008102" cy="5076132"/>
          </a:xfrm>
        </p:grpSpPr>
        <p:sp>
          <p:nvSpPr>
            <p:cNvPr id="12" name="TextBox 11">
              <a:extLst>
                <a:ext uri="{FF2B5EF4-FFF2-40B4-BE49-F238E27FC236}">
                  <a16:creationId xmlns:a16="http://schemas.microsoft.com/office/drawing/2014/main" id="{9D3BC634-A907-24CE-018D-BFE0AEE13C52}"/>
                </a:ext>
              </a:extLst>
            </p:cNvPr>
            <p:cNvSpPr txBox="1"/>
            <p:nvPr/>
          </p:nvSpPr>
          <p:spPr>
            <a:xfrm>
              <a:off x="7097176" y="1098472"/>
              <a:ext cx="5008102" cy="461665"/>
            </a:xfrm>
            <a:prstGeom prst="rect">
              <a:avLst/>
            </a:prstGeom>
            <a:noFill/>
          </p:spPr>
          <p:txBody>
            <a:bodyPr wrap="none" rtlCol="0">
              <a:spAutoFit/>
            </a:bodyPr>
            <a:lstStyle/>
            <a:p>
              <a:pPr>
                <a:spcAft>
                  <a:spcPts val="1200"/>
                </a:spcAft>
              </a:pPr>
              <a:r>
                <a:rPr lang="en-US" sz="2400" dirty="0">
                  <a:solidFill>
                    <a:schemeClr val="bg1"/>
                  </a:solidFill>
                  <a:latin typeface="Adobe Ming Std L" panose="02020300000000000000" pitchFamily="18" charset="-128"/>
                  <a:ea typeface="Adobe Ming Std L" panose="02020300000000000000" pitchFamily="18" charset="-128"/>
                </a:rPr>
                <a:t>2017-Charlotte : Vibration isolation</a:t>
              </a:r>
            </a:p>
          </p:txBody>
        </p:sp>
        <p:sp>
          <p:nvSpPr>
            <p:cNvPr id="13" name="TextBox 12">
              <a:extLst>
                <a:ext uri="{FF2B5EF4-FFF2-40B4-BE49-F238E27FC236}">
                  <a16:creationId xmlns:a16="http://schemas.microsoft.com/office/drawing/2014/main" id="{D40F08F1-CEB0-5AB2-BA7A-38E5F3B4B951}"/>
                </a:ext>
              </a:extLst>
            </p:cNvPr>
            <p:cNvSpPr txBox="1"/>
            <p:nvPr/>
          </p:nvSpPr>
          <p:spPr>
            <a:xfrm>
              <a:off x="7131274" y="4862861"/>
              <a:ext cx="1896673" cy="1231106"/>
            </a:xfrm>
            <a:prstGeom prst="rect">
              <a:avLst/>
            </a:prstGeom>
            <a:noFill/>
          </p:spPr>
          <p:txBody>
            <a:bodyPr wrap="none" rtlCol="0">
              <a:spAutoFit/>
            </a:bodyPr>
            <a:lstStyle/>
            <a:p>
              <a:pPr>
                <a:spcAft>
                  <a:spcPts val="600"/>
                </a:spcAft>
              </a:pPr>
              <a:r>
                <a:rPr lang="en-US" sz="1400" dirty="0">
                  <a:solidFill>
                    <a:schemeClr val="bg1"/>
                  </a:solidFill>
                  <a:latin typeface="Adobe Ming Std L" panose="02020300000000000000" pitchFamily="18" charset="-128"/>
                  <a:ea typeface="Adobe Ming Std L" panose="02020300000000000000" pitchFamily="18" charset="-128"/>
                </a:rPr>
                <a:t>Participants:</a:t>
              </a:r>
            </a:p>
            <a:p>
              <a:r>
                <a:rPr lang="en-US" sz="1100" dirty="0">
                  <a:solidFill>
                    <a:schemeClr val="bg1"/>
                  </a:solidFill>
                  <a:latin typeface="Adobe Ming Std L" panose="02020300000000000000" pitchFamily="18" charset="-128"/>
                  <a:ea typeface="Adobe Ming Std L" panose="02020300000000000000" pitchFamily="18" charset="-128"/>
                </a:rPr>
                <a:t>Navajo technical university</a:t>
              </a:r>
            </a:p>
            <a:p>
              <a:r>
                <a:rPr lang="en-US" sz="1100" dirty="0">
                  <a:solidFill>
                    <a:schemeClr val="bg1"/>
                  </a:solidFill>
                  <a:latin typeface="Adobe Ming Std L" panose="02020300000000000000" pitchFamily="18" charset="-128"/>
                  <a:ea typeface="Adobe Ming Std L" panose="02020300000000000000" pitchFamily="18" charset="-128"/>
                </a:rPr>
                <a:t>UNC Charlotte X2</a:t>
              </a:r>
            </a:p>
            <a:p>
              <a:r>
                <a:rPr lang="en-US" sz="1100" dirty="0">
                  <a:solidFill>
                    <a:schemeClr val="bg1"/>
                  </a:solidFill>
                  <a:latin typeface="Adobe Ming Std L" panose="02020300000000000000" pitchFamily="18" charset="-128"/>
                  <a:ea typeface="Adobe Ming Std L" panose="02020300000000000000" pitchFamily="18" charset="-128"/>
                </a:rPr>
                <a:t>University of Nottingham</a:t>
              </a:r>
            </a:p>
            <a:p>
              <a:r>
                <a:rPr lang="en-US" sz="1100" dirty="0">
                  <a:solidFill>
                    <a:schemeClr val="bg1"/>
                  </a:solidFill>
                  <a:latin typeface="Adobe Ming Std L" panose="02020300000000000000" pitchFamily="18" charset="-128"/>
                  <a:ea typeface="Adobe Ming Std L" panose="02020300000000000000" pitchFamily="18" charset="-128"/>
                </a:rPr>
                <a:t>University of Rochester</a:t>
              </a:r>
            </a:p>
            <a:p>
              <a:r>
                <a:rPr lang="en-US" sz="1100" dirty="0">
                  <a:solidFill>
                    <a:schemeClr val="bg1"/>
                  </a:solidFill>
                  <a:latin typeface="Adobe Ming Std L" panose="02020300000000000000" pitchFamily="18" charset="-128"/>
                  <a:ea typeface="Adobe Ming Std L" panose="02020300000000000000" pitchFamily="18" charset="-128"/>
                </a:rPr>
                <a:t>University of Texas Austin</a:t>
              </a:r>
            </a:p>
          </p:txBody>
        </p:sp>
        <p:pic>
          <p:nvPicPr>
            <p:cNvPr id="18" name="Picture 17">
              <a:extLst>
                <a:ext uri="{FF2B5EF4-FFF2-40B4-BE49-F238E27FC236}">
                  <a16:creationId xmlns:a16="http://schemas.microsoft.com/office/drawing/2014/main" id="{6CE9E011-C5B5-76D8-F4E8-2B9A74711CFF}"/>
                </a:ext>
              </a:extLst>
            </p:cNvPr>
            <p:cNvPicPr>
              <a:picLocks noChangeAspect="1"/>
            </p:cNvPicPr>
            <p:nvPr/>
          </p:nvPicPr>
          <p:blipFill>
            <a:blip r:embed="rId6"/>
            <a:stretch>
              <a:fillRect/>
            </a:stretch>
          </p:blipFill>
          <p:spPr>
            <a:xfrm>
              <a:off x="9344609" y="3890129"/>
              <a:ext cx="2500231" cy="2284475"/>
            </a:xfrm>
            <a:prstGeom prst="rect">
              <a:avLst/>
            </a:prstGeom>
          </p:spPr>
        </p:pic>
      </p:grpSp>
      <p:pic>
        <p:nvPicPr>
          <p:cNvPr id="8" name="Picture 7">
            <a:extLst>
              <a:ext uri="{FF2B5EF4-FFF2-40B4-BE49-F238E27FC236}">
                <a16:creationId xmlns:a16="http://schemas.microsoft.com/office/drawing/2014/main" id="{0B941F14-009F-9F2B-A7B4-9EE9F3C7EFD6}"/>
              </a:ext>
            </a:extLst>
          </p:cNvPr>
          <p:cNvPicPr>
            <a:picLocks noChangeAspect="1"/>
          </p:cNvPicPr>
          <p:nvPr/>
        </p:nvPicPr>
        <p:blipFill rotWithShape="1">
          <a:blip r:embed="rId7"/>
          <a:srcRect l="21467" t="1225" r="30395" b="7279"/>
          <a:stretch/>
        </p:blipFill>
        <p:spPr>
          <a:xfrm>
            <a:off x="7190954" y="1665515"/>
            <a:ext cx="2080717" cy="2224614"/>
          </a:xfrm>
          <a:prstGeom prst="rect">
            <a:avLst/>
          </a:prstGeom>
        </p:spPr>
      </p:pic>
      <p:cxnSp>
        <p:nvCxnSpPr>
          <p:cNvPr id="9" name="Straight Arrow Connector 8">
            <a:extLst>
              <a:ext uri="{FF2B5EF4-FFF2-40B4-BE49-F238E27FC236}">
                <a16:creationId xmlns:a16="http://schemas.microsoft.com/office/drawing/2014/main" id="{F659EE8C-269E-F37C-F494-FCDA08DF39FE}"/>
              </a:ext>
            </a:extLst>
          </p:cNvPr>
          <p:cNvCxnSpPr>
            <a:cxnSpLocks/>
          </p:cNvCxnSpPr>
          <p:nvPr/>
        </p:nvCxnSpPr>
        <p:spPr>
          <a:xfrm flipH="1">
            <a:off x="9074599" y="3167743"/>
            <a:ext cx="647899" cy="48519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1065D4-5B00-C1AE-CA1C-B89CB8BC530E}"/>
              </a:ext>
            </a:extLst>
          </p:cNvPr>
          <p:cNvSpPr txBox="1"/>
          <p:nvPr/>
        </p:nvSpPr>
        <p:spPr>
          <a:xfrm>
            <a:off x="9629214" y="2602257"/>
            <a:ext cx="2262278" cy="523220"/>
          </a:xfrm>
          <a:prstGeom prst="rect">
            <a:avLst/>
          </a:prstGeom>
          <a:noFill/>
        </p:spPr>
        <p:txBody>
          <a:bodyPr wrap="square" rtlCol="0">
            <a:spAutoFit/>
          </a:bodyPr>
          <a:lstStyle/>
          <a:p>
            <a:pPr>
              <a:spcAft>
                <a:spcPts val="600"/>
              </a:spcAft>
            </a:pPr>
            <a:r>
              <a:rPr lang="en-US" sz="1400" dirty="0">
                <a:solidFill>
                  <a:schemeClr val="bg1"/>
                </a:solidFill>
                <a:latin typeface="Adobe Ming Std L" panose="02020300000000000000" pitchFamily="18" charset="-128"/>
                <a:ea typeface="Adobe Ming Std L" panose="02020300000000000000" pitchFamily="18" charset="-128"/>
              </a:rPr>
              <a:t>Optical breadboard being shaken with a DC motor</a:t>
            </a:r>
            <a:endParaRPr lang="en-US" sz="1200" dirty="0">
              <a:solidFill>
                <a:schemeClr val="bg1"/>
              </a:solidFill>
              <a:latin typeface="Adobe Ming Std L" panose="02020300000000000000" pitchFamily="18" charset="-128"/>
              <a:ea typeface="Adobe Ming Std L" panose="02020300000000000000" pitchFamily="18" charset="-128"/>
            </a:endParaRPr>
          </a:p>
        </p:txBody>
      </p:sp>
    </p:spTree>
    <p:extLst>
      <p:ext uri="{BB962C8B-B14F-4D97-AF65-F5344CB8AC3E}">
        <p14:creationId xmlns:p14="http://schemas.microsoft.com/office/powerpoint/2010/main" val="2470367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778830-3021-D963-4363-E4CD61C923F4}"/>
              </a:ext>
            </a:extLst>
          </p:cNvPr>
          <p:cNvSpPr/>
          <p:nvPr/>
        </p:nvSpPr>
        <p:spPr>
          <a:xfrm>
            <a:off x="275452" y="743908"/>
            <a:ext cx="6564474" cy="830997"/>
          </a:xfrm>
          <a:prstGeom prst="rect">
            <a:avLst/>
          </a:prstGeom>
        </p:spPr>
        <p:txBody>
          <a:bodyPr wrap="square">
            <a:spAutoFit/>
          </a:bodyPr>
          <a:lstStyle/>
          <a:p>
            <a:r>
              <a:rPr lang="en-US" sz="2400" dirty="0">
                <a:solidFill>
                  <a:schemeClr val="bg1"/>
                </a:solidFill>
                <a:latin typeface="Adobe Ming Std L" panose="02020300000000000000" pitchFamily="18" charset="-128"/>
                <a:ea typeface="Adobe Ming Std L" panose="02020300000000000000" pitchFamily="18" charset="-128"/>
              </a:rPr>
              <a:t>2018- Las Vegas : Thickness measurement of glass plates using a confocal microscope</a:t>
            </a:r>
            <a:r>
              <a:rPr lang="en-US" dirty="0">
                <a:solidFill>
                  <a:schemeClr val="bg1"/>
                </a:solidFill>
                <a:latin typeface="Adobe Ming Std L" panose="02020300000000000000" pitchFamily="18" charset="-128"/>
                <a:ea typeface="Adobe Ming Std L" panose="02020300000000000000" pitchFamily="18" charset="-128"/>
              </a:rPr>
              <a:t>	</a:t>
            </a:r>
          </a:p>
        </p:txBody>
      </p:sp>
      <p:sp>
        <p:nvSpPr>
          <p:cNvPr id="11" name="TextBox 10">
            <a:extLst>
              <a:ext uri="{FF2B5EF4-FFF2-40B4-BE49-F238E27FC236}">
                <a16:creationId xmlns:a16="http://schemas.microsoft.com/office/drawing/2014/main" id="{5FE6B950-407A-E31F-5712-3B6AA052AC3E}"/>
              </a:ext>
            </a:extLst>
          </p:cNvPr>
          <p:cNvSpPr txBox="1"/>
          <p:nvPr/>
        </p:nvSpPr>
        <p:spPr>
          <a:xfrm>
            <a:off x="4149353" y="1670085"/>
            <a:ext cx="2972289" cy="1492716"/>
          </a:xfrm>
          <a:prstGeom prst="rect">
            <a:avLst/>
          </a:prstGeom>
          <a:noFill/>
        </p:spPr>
        <p:txBody>
          <a:bodyPr wrap="none" rtlCol="0">
            <a:spAutoFit/>
          </a:bodyPr>
          <a:lstStyle/>
          <a:p>
            <a:pPr>
              <a:spcAft>
                <a:spcPts val="600"/>
              </a:spcAft>
            </a:pPr>
            <a:r>
              <a:rPr lang="en-US" sz="1400" dirty="0">
                <a:solidFill>
                  <a:schemeClr val="bg1"/>
                </a:solidFill>
                <a:latin typeface="Adobe Ming Std L" panose="02020300000000000000" pitchFamily="18" charset="-128"/>
                <a:ea typeface="Adobe Ming Std L" panose="02020300000000000000" pitchFamily="18" charset="-128"/>
              </a:rPr>
              <a:t>Participants:</a:t>
            </a:r>
          </a:p>
          <a:p>
            <a:r>
              <a:rPr lang="en-US" sz="1200" dirty="0">
                <a:solidFill>
                  <a:schemeClr val="bg1"/>
                </a:solidFill>
                <a:latin typeface="Adobe Ming Std L" panose="02020300000000000000" pitchFamily="18" charset="-128"/>
                <a:ea typeface="Adobe Ming Std L" panose="02020300000000000000" pitchFamily="18" charset="-128"/>
              </a:rPr>
              <a:t>Chinese university of Hong Kong</a:t>
            </a:r>
          </a:p>
          <a:p>
            <a:r>
              <a:rPr lang="en-US" sz="1200" dirty="0">
                <a:solidFill>
                  <a:schemeClr val="bg1"/>
                </a:solidFill>
                <a:latin typeface="Adobe Ming Std L" panose="02020300000000000000" pitchFamily="18" charset="-128"/>
                <a:ea typeface="Adobe Ming Std L" panose="02020300000000000000" pitchFamily="18" charset="-128"/>
              </a:rPr>
              <a:t>Massachusetts Institute of Technology</a:t>
            </a:r>
          </a:p>
          <a:p>
            <a:r>
              <a:rPr lang="en-US" sz="1200" dirty="0">
                <a:solidFill>
                  <a:schemeClr val="bg1"/>
                </a:solidFill>
                <a:latin typeface="Adobe Ming Std L" panose="02020300000000000000" pitchFamily="18" charset="-128"/>
                <a:ea typeface="Adobe Ming Std L" panose="02020300000000000000" pitchFamily="18" charset="-128"/>
              </a:rPr>
              <a:t>Navajo technical university</a:t>
            </a:r>
          </a:p>
          <a:p>
            <a:r>
              <a:rPr lang="en-US" sz="1200" dirty="0">
                <a:solidFill>
                  <a:schemeClr val="bg1"/>
                </a:solidFill>
                <a:latin typeface="Adobe Ming Std L" panose="02020300000000000000" pitchFamily="18" charset="-128"/>
                <a:ea typeface="Adobe Ming Std L" panose="02020300000000000000" pitchFamily="18" charset="-128"/>
              </a:rPr>
              <a:t>University of Michigan, Ann Arbor</a:t>
            </a:r>
          </a:p>
          <a:p>
            <a:r>
              <a:rPr lang="en-US" sz="1200" dirty="0">
                <a:solidFill>
                  <a:schemeClr val="bg1"/>
                </a:solidFill>
                <a:latin typeface="Adobe Ming Std L" panose="02020300000000000000" pitchFamily="18" charset="-128"/>
                <a:ea typeface="Adobe Ming Std L" panose="02020300000000000000" pitchFamily="18" charset="-128"/>
              </a:rPr>
              <a:t>University of North Carolina at Charlotte</a:t>
            </a:r>
          </a:p>
          <a:p>
            <a:r>
              <a:rPr lang="en-US" sz="1200" dirty="0">
                <a:solidFill>
                  <a:schemeClr val="bg1"/>
                </a:solidFill>
                <a:latin typeface="Adobe Ming Std L" panose="02020300000000000000" pitchFamily="18" charset="-128"/>
                <a:ea typeface="Adobe Ming Std L" panose="02020300000000000000" pitchFamily="18" charset="-128"/>
              </a:rPr>
              <a:t>University of Texas Austin</a:t>
            </a:r>
          </a:p>
        </p:txBody>
      </p:sp>
      <p:sp>
        <p:nvSpPr>
          <p:cNvPr id="19" name="TextBox 18">
            <a:extLst>
              <a:ext uri="{FF2B5EF4-FFF2-40B4-BE49-F238E27FC236}">
                <a16:creationId xmlns:a16="http://schemas.microsoft.com/office/drawing/2014/main" id="{DD59333B-2900-A665-CECD-3C745F99117E}"/>
              </a:ext>
            </a:extLst>
          </p:cNvPr>
          <p:cNvSpPr txBox="1"/>
          <p:nvPr/>
        </p:nvSpPr>
        <p:spPr>
          <a:xfrm>
            <a:off x="1498727" y="160713"/>
            <a:ext cx="8998211" cy="544893"/>
          </a:xfrm>
          <a:prstGeom prst="rect">
            <a:avLst/>
          </a:prstGeom>
          <a:noFill/>
        </p:spPr>
        <p:txBody>
          <a:bodyPr wrap="square">
            <a:spAutoFit/>
          </a:bodyPr>
          <a:lstStyle/>
          <a:p>
            <a:pPr marL="274320" marR="274320" algn="ctr">
              <a:lnSpc>
                <a:spcPct val="107000"/>
              </a:lnSpc>
              <a:spcBef>
                <a:spcPts val="0"/>
              </a:spcBef>
              <a:spcAft>
                <a:spcPts val="800"/>
              </a:spcAft>
            </a:pPr>
            <a:r>
              <a:rPr lang="en-US" sz="3200" dirty="0">
                <a:solidFill>
                  <a:schemeClr val="accent4">
                    <a:lumMod val="60000"/>
                    <a:lumOff val="40000"/>
                  </a:schemeClr>
                </a:solidFill>
                <a:latin typeface="Adobe Ming Std L" panose="02020300000000000000" pitchFamily="18" charset="-128"/>
                <a:ea typeface="Adobe Ming Std L" panose="02020300000000000000" pitchFamily="18" charset="-128"/>
                <a:cs typeface="Times New Roman" panose="02020603050405020304" pitchFamily="18" charset="0"/>
              </a:rPr>
              <a:t>A</a:t>
            </a:r>
            <a:r>
              <a:rPr lang="en-US" sz="3200" dirty="0">
                <a:solidFill>
                  <a:schemeClr val="accent4">
                    <a:lumMod val="60000"/>
                    <a:lumOff val="40000"/>
                  </a:schemeClr>
                </a:solidFill>
                <a:effectLst/>
                <a:latin typeface="Adobe Ming Std L" panose="02020300000000000000" pitchFamily="18" charset="-128"/>
                <a:ea typeface="Adobe Ming Std L" panose="02020300000000000000" pitchFamily="18" charset="-128"/>
                <a:cs typeface="Times New Roman" panose="02020603050405020304" pitchFamily="18" charset="0"/>
              </a:rPr>
              <a:t> short history</a:t>
            </a:r>
          </a:p>
        </p:txBody>
      </p:sp>
      <p:pic>
        <p:nvPicPr>
          <p:cNvPr id="2" name="Picture 1">
            <a:extLst>
              <a:ext uri="{FF2B5EF4-FFF2-40B4-BE49-F238E27FC236}">
                <a16:creationId xmlns:a16="http://schemas.microsoft.com/office/drawing/2014/main" id="{CD4DBF0F-A316-5B4D-F3D2-070C752DE78D}"/>
              </a:ext>
            </a:extLst>
          </p:cNvPr>
          <p:cNvPicPr>
            <a:picLocks noChangeAspect="1"/>
          </p:cNvPicPr>
          <p:nvPr/>
        </p:nvPicPr>
        <p:blipFill>
          <a:blip r:embed="rId2"/>
          <a:stretch>
            <a:fillRect/>
          </a:stretch>
        </p:blipFill>
        <p:spPr>
          <a:xfrm>
            <a:off x="477492" y="1779306"/>
            <a:ext cx="3586151" cy="2071757"/>
          </a:xfrm>
          <a:prstGeom prst="rect">
            <a:avLst/>
          </a:prstGeom>
        </p:spPr>
      </p:pic>
      <p:pic>
        <p:nvPicPr>
          <p:cNvPr id="8" name="Picture 7">
            <a:extLst>
              <a:ext uri="{FF2B5EF4-FFF2-40B4-BE49-F238E27FC236}">
                <a16:creationId xmlns:a16="http://schemas.microsoft.com/office/drawing/2014/main" id="{4F11DC20-A294-FE72-F51E-C0D39B580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750" y="4160048"/>
            <a:ext cx="2209623" cy="2284475"/>
          </a:xfrm>
          <a:prstGeom prst="rect">
            <a:avLst/>
          </a:prstGeom>
        </p:spPr>
      </p:pic>
      <p:grpSp>
        <p:nvGrpSpPr>
          <p:cNvPr id="3" name="Group 2">
            <a:extLst>
              <a:ext uri="{FF2B5EF4-FFF2-40B4-BE49-F238E27FC236}">
                <a16:creationId xmlns:a16="http://schemas.microsoft.com/office/drawing/2014/main" id="{1CC5CFAA-81B7-BAE5-979B-CB3BFD622680}"/>
              </a:ext>
            </a:extLst>
          </p:cNvPr>
          <p:cNvGrpSpPr/>
          <p:nvPr/>
        </p:nvGrpSpPr>
        <p:grpSpPr>
          <a:xfrm>
            <a:off x="7333385" y="743908"/>
            <a:ext cx="4935203" cy="5150914"/>
            <a:chOff x="7333385" y="743908"/>
            <a:chExt cx="4935203" cy="5150914"/>
          </a:xfrm>
        </p:grpSpPr>
        <p:sp>
          <p:nvSpPr>
            <p:cNvPr id="12" name="TextBox 11">
              <a:extLst>
                <a:ext uri="{FF2B5EF4-FFF2-40B4-BE49-F238E27FC236}">
                  <a16:creationId xmlns:a16="http://schemas.microsoft.com/office/drawing/2014/main" id="{9D3BC634-A907-24CE-018D-BFE0AEE13C52}"/>
                </a:ext>
              </a:extLst>
            </p:cNvPr>
            <p:cNvSpPr txBox="1"/>
            <p:nvPr/>
          </p:nvSpPr>
          <p:spPr>
            <a:xfrm>
              <a:off x="7333385" y="743908"/>
              <a:ext cx="4578497" cy="461665"/>
            </a:xfrm>
            <a:prstGeom prst="rect">
              <a:avLst/>
            </a:prstGeom>
            <a:noFill/>
          </p:spPr>
          <p:txBody>
            <a:bodyPr wrap="none" rtlCol="0">
              <a:spAutoFit/>
            </a:bodyPr>
            <a:lstStyle/>
            <a:p>
              <a:pPr>
                <a:spcAft>
                  <a:spcPts val="1200"/>
                </a:spcAft>
              </a:pPr>
              <a:r>
                <a:rPr lang="en-US" sz="2400" dirty="0">
                  <a:solidFill>
                    <a:schemeClr val="bg1"/>
                  </a:solidFill>
                  <a:latin typeface="Adobe Ming Std L" panose="02020300000000000000" pitchFamily="18" charset="-128"/>
                  <a:ea typeface="Adobe Ming Std L" panose="02020300000000000000" pitchFamily="18" charset="-128"/>
                </a:rPr>
                <a:t>2019-Pittsburgh : Kibble balance</a:t>
              </a:r>
            </a:p>
          </p:txBody>
        </p:sp>
        <p:sp>
          <p:nvSpPr>
            <p:cNvPr id="13" name="TextBox 12">
              <a:extLst>
                <a:ext uri="{FF2B5EF4-FFF2-40B4-BE49-F238E27FC236}">
                  <a16:creationId xmlns:a16="http://schemas.microsoft.com/office/drawing/2014/main" id="{D40F08F1-CEB0-5AB2-BA7A-38E5F3B4B951}"/>
                </a:ext>
              </a:extLst>
            </p:cNvPr>
            <p:cNvSpPr txBox="1"/>
            <p:nvPr/>
          </p:nvSpPr>
          <p:spPr>
            <a:xfrm>
              <a:off x="9935898" y="1670085"/>
              <a:ext cx="2332690" cy="1400383"/>
            </a:xfrm>
            <a:prstGeom prst="rect">
              <a:avLst/>
            </a:prstGeom>
            <a:noFill/>
          </p:spPr>
          <p:txBody>
            <a:bodyPr wrap="none" rtlCol="0">
              <a:spAutoFit/>
            </a:bodyPr>
            <a:lstStyle/>
            <a:p>
              <a:pPr>
                <a:spcAft>
                  <a:spcPts val="600"/>
                </a:spcAft>
              </a:pPr>
              <a:r>
                <a:rPr lang="en-US" sz="1400" dirty="0">
                  <a:solidFill>
                    <a:schemeClr val="bg1"/>
                  </a:solidFill>
                  <a:latin typeface="Adobe Ming Std L" panose="02020300000000000000" pitchFamily="18" charset="-128"/>
                  <a:ea typeface="Adobe Ming Std L" panose="02020300000000000000" pitchFamily="18" charset="-128"/>
                </a:rPr>
                <a:t>Participants:</a:t>
              </a:r>
            </a:p>
            <a:p>
              <a:r>
                <a:rPr lang="en-US" sz="1100" dirty="0">
                  <a:solidFill>
                    <a:schemeClr val="bg1"/>
                  </a:solidFill>
                  <a:latin typeface="Adobe Ming Std L" panose="02020300000000000000" pitchFamily="18" charset="-128"/>
                  <a:ea typeface="Adobe Ming Std L" panose="02020300000000000000" pitchFamily="18" charset="-128"/>
                </a:rPr>
                <a:t>Chinese university of Hong Kong</a:t>
              </a:r>
            </a:p>
            <a:p>
              <a:r>
                <a:rPr lang="en-US" sz="1100" dirty="0">
                  <a:solidFill>
                    <a:schemeClr val="bg1"/>
                  </a:solidFill>
                  <a:latin typeface="Adobe Ming Std L" panose="02020300000000000000" pitchFamily="18" charset="-128"/>
                  <a:ea typeface="Adobe Ming Std L" panose="02020300000000000000" pitchFamily="18" charset="-128"/>
                </a:rPr>
                <a:t>Navajo technical university</a:t>
              </a:r>
            </a:p>
            <a:p>
              <a:r>
                <a:rPr lang="en-US" sz="1100" dirty="0">
                  <a:solidFill>
                    <a:schemeClr val="bg1"/>
                  </a:solidFill>
                  <a:latin typeface="Adobe Ming Std L" panose="02020300000000000000" pitchFamily="18" charset="-128"/>
                  <a:ea typeface="Adobe Ming Std L" panose="02020300000000000000" pitchFamily="18" charset="-128"/>
                </a:rPr>
                <a:t>Texas A&amp;M</a:t>
              </a:r>
            </a:p>
            <a:p>
              <a:r>
                <a:rPr lang="en-US" sz="1100" dirty="0">
                  <a:solidFill>
                    <a:schemeClr val="bg1"/>
                  </a:solidFill>
                  <a:latin typeface="Adobe Ming Std L" panose="02020300000000000000" pitchFamily="18" charset="-128"/>
                  <a:ea typeface="Adobe Ming Std L" panose="02020300000000000000" pitchFamily="18" charset="-128"/>
                </a:rPr>
                <a:t>UNC Charlotte</a:t>
              </a:r>
            </a:p>
            <a:p>
              <a:r>
                <a:rPr lang="en-US" sz="1100" dirty="0">
                  <a:solidFill>
                    <a:schemeClr val="bg1"/>
                  </a:solidFill>
                  <a:latin typeface="Adobe Ming Std L" panose="02020300000000000000" pitchFamily="18" charset="-128"/>
                  <a:ea typeface="Adobe Ming Std L" panose="02020300000000000000" pitchFamily="18" charset="-128"/>
                </a:rPr>
                <a:t>University of Arizona &amp; Rochester</a:t>
              </a:r>
            </a:p>
            <a:p>
              <a:r>
                <a:rPr lang="en-US" sz="1100" dirty="0">
                  <a:solidFill>
                    <a:schemeClr val="bg1"/>
                  </a:solidFill>
                  <a:latin typeface="Adobe Ming Std L" panose="02020300000000000000" pitchFamily="18" charset="-128"/>
                  <a:ea typeface="Adobe Ming Std L" panose="02020300000000000000" pitchFamily="18" charset="-128"/>
                </a:rPr>
                <a:t>University of Texas Austin</a:t>
              </a:r>
            </a:p>
          </p:txBody>
        </p:sp>
        <p:pic>
          <p:nvPicPr>
            <p:cNvPr id="9" name="Picture 8">
              <a:extLst>
                <a:ext uri="{FF2B5EF4-FFF2-40B4-BE49-F238E27FC236}">
                  <a16:creationId xmlns:a16="http://schemas.microsoft.com/office/drawing/2014/main" id="{F64D6AB8-EDFF-76EA-E5DF-05976DAFA991}"/>
                </a:ext>
              </a:extLst>
            </p:cNvPr>
            <p:cNvPicPr>
              <a:picLocks noChangeAspect="1"/>
            </p:cNvPicPr>
            <p:nvPr/>
          </p:nvPicPr>
          <p:blipFill>
            <a:blip r:embed="rId4"/>
            <a:stretch>
              <a:fillRect/>
            </a:stretch>
          </p:blipFill>
          <p:spPr>
            <a:xfrm>
              <a:off x="7456237" y="1398874"/>
              <a:ext cx="2420218" cy="1942803"/>
            </a:xfrm>
            <a:prstGeom prst="rect">
              <a:avLst/>
            </a:prstGeom>
          </p:spPr>
        </p:pic>
        <p:pic>
          <p:nvPicPr>
            <p:cNvPr id="10" name="Picture 9">
              <a:extLst>
                <a:ext uri="{FF2B5EF4-FFF2-40B4-BE49-F238E27FC236}">
                  <a16:creationId xmlns:a16="http://schemas.microsoft.com/office/drawing/2014/main" id="{FB1F6CD9-1926-3FDE-73BC-C7C0669860A4}"/>
                </a:ext>
              </a:extLst>
            </p:cNvPr>
            <p:cNvPicPr>
              <a:picLocks noChangeAspect="1"/>
            </p:cNvPicPr>
            <p:nvPr/>
          </p:nvPicPr>
          <p:blipFill>
            <a:blip r:embed="rId5"/>
            <a:stretch>
              <a:fillRect/>
            </a:stretch>
          </p:blipFill>
          <p:spPr>
            <a:xfrm>
              <a:off x="8251372" y="3739888"/>
              <a:ext cx="3161988" cy="2154934"/>
            </a:xfrm>
            <a:prstGeom prst="rect">
              <a:avLst/>
            </a:prstGeom>
          </p:spPr>
        </p:pic>
      </p:grpSp>
      <p:pic>
        <p:nvPicPr>
          <p:cNvPr id="14" name="Picture 13">
            <a:extLst>
              <a:ext uri="{FF2B5EF4-FFF2-40B4-BE49-F238E27FC236}">
                <a16:creationId xmlns:a16="http://schemas.microsoft.com/office/drawing/2014/main" id="{8246B155-72C8-67C8-F0D4-CCFE6211AA71}"/>
              </a:ext>
            </a:extLst>
          </p:cNvPr>
          <p:cNvPicPr>
            <a:picLocks noChangeAspect="1"/>
          </p:cNvPicPr>
          <p:nvPr/>
        </p:nvPicPr>
        <p:blipFill>
          <a:blip r:embed="rId6"/>
          <a:stretch>
            <a:fillRect/>
          </a:stretch>
        </p:blipFill>
        <p:spPr>
          <a:xfrm>
            <a:off x="577476" y="3707182"/>
            <a:ext cx="2042337" cy="2737341"/>
          </a:xfrm>
          <a:prstGeom prst="rect">
            <a:avLst/>
          </a:prstGeom>
        </p:spPr>
      </p:pic>
      <p:cxnSp>
        <p:nvCxnSpPr>
          <p:cNvPr id="16" name="Straight Arrow Connector 15">
            <a:extLst>
              <a:ext uri="{FF2B5EF4-FFF2-40B4-BE49-F238E27FC236}">
                <a16:creationId xmlns:a16="http://schemas.microsoft.com/office/drawing/2014/main" id="{5D45BCE7-BC11-6CD4-FB52-A130E5B21627}"/>
              </a:ext>
            </a:extLst>
          </p:cNvPr>
          <p:cNvCxnSpPr/>
          <p:nvPr/>
        </p:nvCxnSpPr>
        <p:spPr>
          <a:xfrm flipH="1">
            <a:off x="4436706" y="4599992"/>
            <a:ext cx="1259633" cy="28924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66C7B67-750F-F105-E014-74708A2729FB}"/>
              </a:ext>
            </a:extLst>
          </p:cNvPr>
          <p:cNvSpPr txBox="1"/>
          <p:nvPr/>
        </p:nvSpPr>
        <p:spPr>
          <a:xfrm>
            <a:off x="5319923" y="3967003"/>
            <a:ext cx="2262278" cy="523220"/>
          </a:xfrm>
          <a:prstGeom prst="rect">
            <a:avLst/>
          </a:prstGeom>
          <a:noFill/>
        </p:spPr>
        <p:txBody>
          <a:bodyPr wrap="square" rtlCol="0">
            <a:spAutoFit/>
          </a:bodyPr>
          <a:lstStyle/>
          <a:p>
            <a:pPr>
              <a:spcAft>
                <a:spcPts val="600"/>
              </a:spcAft>
            </a:pPr>
            <a:r>
              <a:rPr lang="en-US" sz="1400" dirty="0">
                <a:solidFill>
                  <a:schemeClr val="bg1"/>
                </a:solidFill>
                <a:latin typeface="Adobe Ming Std L" panose="02020300000000000000" pitchFamily="18" charset="-128"/>
                <a:ea typeface="Adobe Ming Std L" panose="02020300000000000000" pitchFamily="18" charset="-128"/>
              </a:rPr>
              <a:t>Due to the vibration in a hotel with a casino</a:t>
            </a:r>
            <a:endParaRPr lang="en-US" sz="1200" dirty="0">
              <a:solidFill>
                <a:schemeClr val="bg1"/>
              </a:solidFill>
              <a:latin typeface="Adobe Ming Std L" panose="02020300000000000000" pitchFamily="18" charset="-128"/>
              <a:ea typeface="Adobe Ming Std L" panose="02020300000000000000" pitchFamily="18" charset="-128"/>
            </a:endParaRPr>
          </a:p>
        </p:txBody>
      </p:sp>
    </p:spTree>
    <p:extLst>
      <p:ext uri="{BB962C8B-B14F-4D97-AF65-F5344CB8AC3E}">
        <p14:creationId xmlns:p14="http://schemas.microsoft.com/office/powerpoint/2010/main" val="28219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778830-3021-D963-4363-E4CD61C923F4}"/>
              </a:ext>
            </a:extLst>
          </p:cNvPr>
          <p:cNvSpPr/>
          <p:nvPr/>
        </p:nvSpPr>
        <p:spPr>
          <a:xfrm>
            <a:off x="37522" y="993125"/>
            <a:ext cx="6564474" cy="830997"/>
          </a:xfrm>
          <a:prstGeom prst="rect">
            <a:avLst/>
          </a:prstGeom>
        </p:spPr>
        <p:txBody>
          <a:bodyPr wrap="square">
            <a:spAutoFit/>
          </a:bodyPr>
          <a:lstStyle/>
          <a:p>
            <a:r>
              <a:rPr lang="en-US" sz="2400" dirty="0">
                <a:solidFill>
                  <a:schemeClr val="bg1"/>
                </a:solidFill>
                <a:latin typeface="Adobe Ming Std L" panose="02020300000000000000" pitchFamily="18" charset="-128"/>
                <a:ea typeface="Adobe Ming Std L" panose="02020300000000000000" pitchFamily="18" charset="-128"/>
              </a:rPr>
              <a:t>2020 </a:t>
            </a:r>
            <a:r>
              <a:rPr lang="en-US" sz="2400" dirty="0">
                <a:solidFill>
                  <a:schemeClr val="bg1"/>
                </a:solidFill>
                <a:latin typeface="Adobe Ming Std L" panose="02020300000000000000" pitchFamily="18" charset="-128"/>
                <a:ea typeface="Adobe Ming Std L" panose="02020300000000000000" pitchFamily="18" charset="-128"/>
                <a:sym typeface="Wingdings" panose="05000000000000000000" pitchFamily="2" charset="2"/>
              </a:rPr>
              <a:t> </a:t>
            </a:r>
            <a:r>
              <a:rPr lang="en-US" sz="2400" dirty="0">
                <a:solidFill>
                  <a:schemeClr val="bg1"/>
                </a:solidFill>
                <a:latin typeface="Adobe Ming Std L" panose="02020300000000000000" pitchFamily="18" charset="-128"/>
                <a:ea typeface="Adobe Ming Std L" panose="02020300000000000000" pitchFamily="18" charset="-128"/>
              </a:rPr>
              <a:t>- Virtual meeting: Force control of diffraction grating scribe tool</a:t>
            </a:r>
            <a:endParaRPr lang="en-US" dirty="0">
              <a:solidFill>
                <a:schemeClr val="bg1"/>
              </a:solidFill>
              <a:latin typeface="Adobe Ming Std L" panose="02020300000000000000" pitchFamily="18" charset="-128"/>
              <a:ea typeface="Adobe Ming Std L" panose="02020300000000000000" pitchFamily="18" charset="-128"/>
            </a:endParaRPr>
          </a:p>
        </p:txBody>
      </p:sp>
      <p:sp>
        <p:nvSpPr>
          <p:cNvPr id="11" name="TextBox 10">
            <a:extLst>
              <a:ext uri="{FF2B5EF4-FFF2-40B4-BE49-F238E27FC236}">
                <a16:creationId xmlns:a16="http://schemas.microsoft.com/office/drawing/2014/main" id="{5FE6B950-407A-E31F-5712-3B6AA052AC3E}"/>
              </a:ext>
            </a:extLst>
          </p:cNvPr>
          <p:cNvSpPr txBox="1"/>
          <p:nvPr/>
        </p:nvSpPr>
        <p:spPr>
          <a:xfrm>
            <a:off x="4599770" y="4920688"/>
            <a:ext cx="3324949" cy="1308050"/>
          </a:xfrm>
          <a:prstGeom prst="rect">
            <a:avLst/>
          </a:prstGeom>
          <a:noFill/>
        </p:spPr>
        <p:txBody>
          <a:bodyPr wrap="none" rtlCol="0">
            <a:spAutoFit/>
          </a:bodyPr>
          <a:lstStyle/>
          <a:p>
            <a:pPr>
              <a:spcAft>
                <a:spcPts val="600"/>
              </a:spcAft>
            </a:pPr>
            <a:r>
              <a:rPr lang="en-US" sz="1400" dirty="0">
                <a:solidFill>
                  <a:schemeClr val="bg1"/>
                </a:solidFill>
                <a:latin typeface="Adobe Ming Std L" panose="02020300000000000000" pitchFamily="18" charset="-128"/>
                <a:ea typeface="Adobe Ming Std L" panose="02020300000000000000" pitchFamily="18" charset="-128"/>
              </a:rPr>
              <a:t>Participants:</a:t>
            </a:r>
          </a:p>
          <a:p>
            <a:r>
              <a:rPr lang="en-US" sz="1200" dirty="0">
                <a:solidFill>
                  <a:schemeClr val="bg1"/>
                </a:solidFill>
                <a:latin typeface="Adobe Ming Std L" panose="02020300000000000000" pitchFamily="18" charset="-128"/>
                <a:ea typeface="Adobe Ming Std L" panose="02020300000000000000" pitchFamily="18" charset="-128"/>
              </a:rPr>
              <a:t>Chinese university of Hong Kong</a:t>
            </a:r>
          </a:p>
          <a:p>
            <a:r>
              <a:rPr lang="en-US" sz="1200" dirty="0">
                <a:solidFill>
                  <a:schemeClr val="bg1"/>
                </a:solidFill>
                <a:latin typeface="Adobe Ming Std L" panose="02020300000000000000" pitchFamily="18" charset="-128"/>
                <a:ea typeface="Adobe Ming Std L" panose="02020300000000000000" pitchFamily="18" charset="-128"/>
              </a:rPr>
              <a:t>Navajo technical university</a:t>
            </a:r>
          </a:p>
          <a:p>
            <a:r>
              <a:rPr lang="en-US" sz="1200" dirty="0">
                <a:solidFill>
                  <a:schemeClr val="bg1"/>
                </a:solidFill>
                <a:latin typeface="Adobe Ming Std L" panose="02020300000000000000" pitchFamily="18" charset="-128"/>
                <a:ea typeface="Adobe Ming Std L" panose="02020300000000000000" pitchFamily="18" charset="-128"/>
              </a:rPr>
              <a:t>North Carolina state university</a:t>
            </a:r>
          </a:p>
          <a:p>
            <a:r>
              <a:rPr lang="en-US" sz="1200" dirty="0">
                <a:solidFill>
                  <a:schemeClr val="bg1"/>
                </a:solidFill>
                <a:latin typeface="Adobe Ming Std L" panose="02020300000000000000" pitchFamily="18" charset="-128"/>
                <a:ea typeface="Adobe Ming Std L" panose="02020300000000000000" pitchFamily="18" charset="-128"/>
              </a:rPr>
              <a:t>University of Michigan, Ann Arbor + Dearborn</a:t>
            </a:r>
          </a:p>
          <a:p>
            <a:r>
              <a:rPr lang="en-US" sz="1200" dirty="0">
                <a:solidFill>
                  <a:schemeClr val="bg1"/>
                </a:solidFill>
                <a:latin typeface="Adobe Ming Std L" panose="02020300000000000000" pitchFamily="18" charset="-128"/>
                <a:ea typeface="Adobe Ming Std L" panose="02020300000000000000" pitchFamily="18" charset="-128"/>
              </a:rPr>
              <a:t>University of Texas Austin</a:t>
            </a:r>
          </a:p>
        </p:txBody>
      </p:sp>
      <p:sp>
        <p:nvSpPr>
          <p:cNvPr id="19" name="TextBox 18">
            <a:extLst>
              <a:ext uri="{FF2B5EF4-FFF2-40B4-BE49-F238E27FC236}">
                <a16:creationId xmlns:a16="http://schemas.microsoft.com/office/drawing/2014/main" id="{DD59333B-2900-A665-CECD-3C745F99117E}"/>
              </a:ext>
            </a:extLst>
          </p:cNvPr>
          <p:cNvSpPr txBox="1"/>
          <p:nvPr/>
        </p:nvSpPr>
        <p:spPr>
          <a:xfrm>
            <a:off x="1498727" y="160713"/>
            <a:ext cx="8998211" cy="544893"/>
          </a:xfrm>
          <a:prstGeom prst="rect">
            <a:avLst/>
          </a:prstGeom>
          <a:noFill/>
        </p:spPr>
        <p:txBody>
          <a:bodyPr wrap="square">
            <a:spAutoFit/>
          </a:bodyPr>
          <a:lstStyle/>
          <a:p>
            <a:pPr marL="274320" marR="274320" algn="ctr">
              <a:lnSpc>
                <a:spcPct val="107000"/>
              </a:lnSpc>
              <a:spcBef>
                <a:spcPts val="0"/>
              </a:spcBef>
              <a:spcAft>
                <a:spcPts val="800"/>
              </a:spcAft>
            </a:pPr>
            <a:r>
              <a:rPr lang="en-US" sz="3200" dirty="0">
                <a:solidFill>
                  <a:schemeClr val="accent4">
                    <a:lumMod val="60000"/>
                    <a:lumOff val="40000"/>
                  </a:schemeClr>
                </a:solidFill>
                <a:latin typeface="Adobe Ming Std L" panose="02020300000000000000" pitchFamily="18" charset="-128"/>
                <a:ea typeface="Adobe Ming Std L" panose="02020300000000000000" pitchFamily="18" charset="-128"/>
                <a:cs typeface="Times New Roman" panose="02020603050405020304" pitchFamily="18" charset="0"/>
              </a:rPr>
              <a:t>A</a:t>
            </a:r>
            <a:r>
              <a:rPr lang="en-US" sz="3200" dirty="0">
                <a:solidFill>
                  <a:schemeClr val="accent4">
                    <a:lumMod val="60000"/>
                    <a:lumOff val="40000"/>
                  </a:schemeClr>
                </a:solidFill>
                <a:effectLst/>
                <a:latin typeface="Adobe Ming Std L" panose="02020300000000000000" pitchFamily="18" charset="-128"/>
                <a:ea typeface="Adobe Ming Std L" panose="02020300000000000000" pitchFamily="18" charset="-128"/>
                <a:cs typeface="Times New Roman" panose="02020603050405020304" pitchFamily="18" charset="0"/>
              </a:rPr>
              <a:t> short history</a:t>
            </a:r>
          </a:p>
        </p:txBody>
      </p:sp>
      <p:pic>
        <p:nvPicPr>
          <p:cNvPr id="3" name="Picture 2">
            <a:extLst>
              <a:ext uri="{FF2B5EF4-FFF2-40B4-BE49-F238E27FC236}">
                <a16:creationId xmlns:a16="http://schemas.microsoft.com/office/drawing/2014/main" id="{68A06480-FE05-3801-2C62-23F25C222BCB}"/>
              </a:ext>
            </a:extLst>
          </p:cNvPr>
          <p:cNvPicPr>
            <a:picLocks noChangeAspect="1"/>
          </p:cNvPicPr>
          <p:nvPr/>
        </p:nvPicPr>
        <p:blipFill rotWithShape="1">
          <a:blip r:embed="rId2"/>
          <a:srcRect l="20247" t="15773" r="18302" b="11456"/>
          <a:stretch/>
        </p:blipFill>
        <p:spPr>
          <a:xfrm>
            <a:off x="128372" y="1987291"/>
            <a:ext cx="1394992" cy="1615119"/>
          </a:xfrm>
          <a:prstGeom prst="rect">
            <a:avLst/>
          </a:prstGeom>
        </p:spPr>
      </p:pic>
      <p:grpSp>
        <p:nvGrpSpPr>
          <p:cNvPr id="6" name="Group 5">
            <a:extLst>
              <a:ext uri="{FF2B5EF4-FFF2-40B4-BE49-F238E27FC236}">
                <a16:creationId xmlns:a16="http://schemas.microsoft.com/office/drawing/2014/main" id="{DDAA5BA1-1714-51C3-AB0B-C07259F04E49}"/>
              </a:ext>
            </a:extLst>
          </p:cNvPr>
          <p:cNvGrpSpPr/>
          <p:nvPr/>
        </p:nvGrpSpPr>
        <p:grpSpPr>
          <a:xfrm>
            <a:off x="90195" y="3889929"/>
            <a:ext cx="1765582" cy="2241204"/>
            <a:chOff x="5432358" y="1056617"/>
            <a:chExt cx="1765582" cy="2241204"/>
          </a:xfrm>
        </p:grpSpPr>
        <p:pic>
          <p:nvPicPr>
            <p:cNvPr id="14" name="Picture 13" descr="A picture containing table, wooden, sitting, old&#10;&#10;Description automatically generated">
              <a:extLst>
                <a:ext uri="{FF2B5EF4-FFF2-40B4-BE49-F238E27FC236}">
                  <a16:creationId xmlns:a16="http://schemas.microsoft.com/office/drawing/2014/main" id="{A76B26D6-01DF-3A9C-5CE9-763E73B61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4220" y="1414145"/>
              <a:ext cx="1623720" cy="1883676"/>
            </a:xfrm>
            <a:prstGeom prst="rect">
              <a:avLst/>
            </a:prstGeom>
          </p:spPr>
        </p:pic>
        <p:sp>
          <p:nvSpPr>
            <p:cNvPr id="15" name="TextBox 14">
              <a:extLst>
                <a:ext uri="{FF2B5EF4-FFF2-40B4-BE49-F238E27FC236}">
                  <a16:creationId xmlns:a16="http://schemas.microsoft.com/office/drawing/2014/main" id="{8E957C70-24C3-50D2-628F-6E3F02DBE8F4}"/>
                </a:ext>
              </a:extLst>
            </p:cNvPr>
            <p:cNvSpPr txBox="1"/>
            <p:nvPr/>
          </p:nvSpPr>
          <p:spPr>
            <a:xfrm>
              <a:off x="5432358" y="1056617"/>
              <a:ext cx="1765582" cy="307777"/>
            </a:xfrm>
            <a:prstGeom prst="rect">
              <a:avLst/>
            </a:prstGeom>
            <a:noFill/>
          </p:spPr>
          <p:txBody>
            <a:bodyPr wrap="square" rtlCol="0">
              <a:spAutoFit/>
            </a:bodyPr>
            <a:lstStyle/>
            <a:p>
              <a:r>
                <a:rPr lang="en-US" sz="1400" dirty="0">
                  <a:solidFill>
                    <a:schemeClr val="bg1"/>
                  </a:solidFill>
                  <a:latin typeface="Adobe Ming Std L" panose="02020300000000000000" pitchFamily="18" charset="-128"/>
                  <a:ea typeface="Adobe Ming Std L" panose="02020300000000000000" pitchFamily="18" charset="-128"/>
                </a:rPr>
                <a:t>Dummy scribe tool</a:t>
              </a:r>
            </a:p>
          </p:txBody>
        </p:sp>
      </p:grpSp>
      <p:pic>
        <p:nvPicPr>
          <p:cNvPr id="16" name="Picture 15">
            <a:extLst>
              <a:ext uri="{FF2B5EF4-FFF2-40B4-BE49-F238E27FC236}">
                <a16:creationId xmlns:a16="http://schemas.microsoft.com/office/drawing/2014/main" id="{DC57B129-EF86-FE36-8B8B-2724CCB664EB}"/>
              </a:ext>
            </a:extLst>
          </p:cNvPr>
          <p:cNvPicPr>
            <a:picLocks noChangeAspect="1"/>
          </p:cNvPicPr>
          <p:nvPr/>
        </p:nvPicPr>
        <p:blipFill>
          <a:blip r:embed="rId4"/>
          <a:stretch>
            <a:fillRect/>
          </a:stretch>
        </p:blipFill>
        <p:spPr>
          <a:xfrm>
            <a:off x="1743302" y="1995596"/>
            <a:ext cx="3363519" cy="1738547"/>
          </a:xfrm>
          <a:prstGeom prst="rect">
            <a:avLst/>
          </a:prstGeom>
        </p:spPr>
      </p:pic>
      <p:pic>
        <p:nvPicPr>
          <p:cNvPr id="17" name="Picture 16">
            <a:extLst>
              <a:ext uri="{FF2B5EF4-FFF2-40B4-BE49-F238E27FC236}">
                <a16:creationId xmlns:a16="http://schemas.microsoft.com/office/drawing/2014/main" id="{72392DFC-A66E-C154-E32F-C5695713D90F}"/>
              </a:ext>
            </a:extLst>
          </p:cNvPr>
          <p:cNvPicPr>
            <a:picLocks noChangeAspect="1"/>
          </p:cNvPicPr>
          <p:nvPr/>
        </p:nvPicPr>
        <p:blipFill rotWithShape="1">
          <a:blip r:embed="rId5"/>
          <a:srcRect l="40944" t="51020" r="27984" b="8844"/>
          <a:stretch/>
        </p:blipFill>
        <p:spPr>
          <a:xfrm>
            <a:off x="2030804" y="4219049"/>
            <a:ext cx="2571073" cy="1940491"/>
          </a:xfrm>
          <a:prstGeom prst="rect">
            <a:avLst/>
          </a:prstGeom>
        </p:spPr>
      </p:pic>
      <p:grpSp>
        <p:nvGrpSpPr>
          <p:cNvPr id="2" name="Group 1">
            <a:extLst>
              <a:ext uri="{FF2B5EF4-FFF2-40B4-BE49-F238E27FC236}">
                <a16:creationId xmlns:a16="http://schemas.microsoft.com/office/drawing/2014/main" id="{A41A5280-1C9C-852C-2FA9-9AF178E111D0}"/>
              </a:ext>
            </a:extLst>
          </p:cNvPr>
          <p:cNvGrpSpPr/>
          <p:nvPr/>
        </p:nvGrpSpPr>
        <p:grpSpPr>
          <a:xfrm>
            <a:off x="6642867" y="958022"/>
            <a:ext cx="5458938" cy="5270716"/>
            <a:chOff x="6642867" y="958022"/>
            <a:chExt cx="5458938" cy="5270716"/>
          </a:xfrm>
        </p:grpSpPr>
        <p:sp>
          <p:nvSpPr>
            <p:cNvPr id="12" name="TextBox 11">
              <a:extLst>
                <a:ext uri="{FF2B5EF4-FFF2-40B4-BE49-F238E27FC236}">
                  <a16:creationId xmlns:a16="http://schemas.microsoft.com/office/drawing/2014/main" id="{9D3BC634-A907-24CE-018D-BFE0AEE13C52}"/>
                </a:ext>
              </a:extLst>
            </p:cNvPr>
            <p:cNvSpPr txBox="1"/>
            <p:nvPr/>
          </p:nvSpPr>
          <p:spPr>
            <a:xfrm>
              <a:off x="6814517" y="958022"/>
              <a:ext cx="4806228" cy="830997"/>
            </a:xfrm>
            <a:prstGeom prst="rect">
              <a:avLst/>
            </a:prstGeom>
            <a:noFill/>
          </p:spPr>
          <p:txBody>
            <a:bodyPr wrap="square" rtlCol="0">
              <a:spAutoFit/>
            </a:bodyPr>
            <a:lstStyle/>
            <a:p>
              <a:pPr>
                <a:spcAft>
                  <a:spcPts val="1200"/>
                </a:spcAft>
              </a:pPr>
              <a:r>
                <a:rPr lang="en-US" sz="2400" dirty="0">
                  <a:solidFill>
                    <a:schemeClr val="bg1"/>
                  </a:solidFill>
                  <a:latin typeface="Adobe Ming Std L" panose="02020300000000000000" pitchFamily="18" charset="-128"/>
                  <a:ea typeface="Adobe Ming Std L" panose="02020300000000000000" pitchFamily="18" charset="-128"/>
                </a:rPr>
                <a:t>2021</a:t>
              </a:r>
              <a:r>
                <a:rPr lang="en-US" sz="2400" dirty="0">
                  <a:solidFill>
                    <a:schemeClr val="bg1"/>
                  </a:solidFill>
                  <a:latin typeface="Adobe Ming Std L" panose="02020300000000000000" pitchFamily="18" charset="-128"/>
                  <a:ea typeface="Adobe Ming Std L" panose="02020300000000000000" pitchFamily="18" charset="-128"/>
                  <a:sym typeface="Wingdings" panose="05000000000000000000" pitchFamily="2" charset="2"/>
                </a:rPr>
                <a:t> </a:t>
              </a:r>
              <a:r>
                <a:rPr lang="en-US" sz="2400" dirty="0">
                  <a:solidFill>
                    <a:schemeClr val="bg1"/>
                  </a:solidFill>
                  <a:latin typeface="Adobe Ming Std L" panose="02020300000000000000" pitchFamily="18" charset="-128"/>
                  <a:ea typeface="Adobe Ming Std L" panose="02020300000000000000" pitchFamily="18" charset="-128"/>
                </a:rPr>
                <a:t>Minneapolis - Hybrid : Diffraction grating manufacturing</a:t>
              </a:r>
            </a:p>
          </p:txBody>
        </p:sp>
        <p:sp>
          <p:nvSpPr>
            <p:cNvPr id="13" name="TextBox 12">
              <a:extLst>
                <a:ext uri="{FF2B5EF4-FFF2-40B4-BE49-F238E27FC236}">
                  <a16:creationId xmlns:a16="http://schemas.microsoft.com/office/drawing/2014/main" id="{D40F08F1-CEB0-5AB2-BA7A-38E5F3B4B951}"/>
                </a:ext>
              </a:extLst>
            </p:cNvPr>
            <p:cNvSpPr txBox="1"/>
            <p:nvPr/>
          </p:nvSpPr>
          <p:spPr>
            <a:xfrm>
              <a:off x="9697968" y="1980207"/>
              <a:ext cx="2228495" cy="1738938"/>
            </a:xfrm>
            <a:prstGeom prst="rect">
              <a:avLst/>
            </a:prstGeom>
            <a:noFill/>
          </p:spPr>
          <p:txBody>
            <a:bodyPr wrap="none" rtlCol="0">
              <a:spAutoFit/>
            </a:bodyPr>
            <a:lstStyle/>
            <a:p>
              <a:pPr>
                <a:spcAft>
                  <a:spcPts val="600"/>
                </a:spcAft>
              </a:pPr>
              <a:r>
                <a:rPr lang="en-US" sz="1400" dirty="0">
                  <a:solidFill>
                    <a:schemeClr val="bg1"/>
                  </a:solidFill>
                  <a:latin typeface="Adobe Ming Std L" panose="02020300000000000000" pitchFamily="18" charset="-128"/>
                  <a:ea typeface="Adobe Ming Std L" panose="02020300000000000000" pitchFamily="18" charset="-128"/>
                </a:rPr>
                <a:t>Participants:</a:t>
              </a:r>
            </a:p>
            <a:p>
              <a:r>
                <a:rPr lang="en-US" sz="1100" dirty="0">
                  <a:solidFill>
                    <a:schemeClr val="bg1"/>
                  </a:solidFill>
                  <a:latin typeface="Adobe Ming Std L" panose="02020300000000000000" pitchFamily="18" charset="-128"/>
                  <a:ea typeface="Adobe Ming Std L" panose="02020300000000000000" pitchFamily="18" charset="-128"/>
                </a:rPr>
                <a:t>Chinese university of Hong Kong</a:t>
              </a:r>
            </a:p>
            <a:p>
              <a:r>
                <a:rPr lang="en-US" sz="1100" dirty="0">
                  <a:solidFill>
                    <a:schemeClr val="bg1"/>
                  </a:solidFill>
                  <a:latin typeface="Adobe Ming Std L" panose="02020300000000000000" pitchFamily="18" charset="-128"/>
                  <a:ea typeface="Adobe Ming Std L" panose="02020300000000000000" pitchFamily="18" charset="-128"/>
                </a:rPr>
                <a:t>Navajo technical university</a:t>
              </a:r>
            </a:p>
            <a:p>
              <a:r>
                <a:rPr lang="en-US" sz="1100" dirty="0">
                  <a:solidFill>
                    <a:schemeClr val="bg1"/>
                  </a:solidFill>
                  <a:latin typeface="Adobe Ming Std L" panose="02020300000000000000" pitchFamily="18" charset="-128"/>
                  <a:ea typeface="Adobe Ming Std L" panose="02020300000000000000" pitchFamily="18" charset="-128"/>
                </a:rPr>
                <a:t>Texas A&amp;M</a:t>
              </a:r>
            </a:p>
            <a:p>
              <a:r>
                <a:rPr lang="en-US" sz="1100" dirty="0">
                  <a:solidFill>
                    <a:schemeClr val="bg1"/>
                  </a:solidFill>
                  <a:latin typeface="Adobe Ming Std L" panose="02020300000000000000" pitchFamily="18" charset="-128"/>
                  <a:ea typeface="Adobe Ming Std L" panose="02020300000000000000" pitchFamily="18" charset="-128"/>
                </a:rPr>
                <a:t>UNC Charlotte</a:t>
              </a:r>
            </a:p>
            <a:p>
              <a:r>
                <a:rPr lang="en-US" sz="1100" dirty="0">
                  <a:solidFill>
                    <a:schemeClr val="bg1"/>
                  </a:solidFill>
                  <a:latin typeface="Adobe Ming Std L" panose="02020300000000000000" pitchFamily="18" charset="-128"/>
                  <a:ea typeface="Adobe Ming Std L" panose="02020300000000000000" pitchFamily="18" charset="-128"/>
                </a:rPr>
                <a:t>University of Arizona</a:t>
              </a:r>
            </a:p>
            <a:p>
              <a:r>
                <a:rPr lang="en-US" sz="1100" dirty="0">
                  <a:solidFill>
                    <a:schemeClr val="bg1"/>
                  </a:solidFill>
                  <a:latin typeface="Adobe Ming Std L" panose="02020300000000000000" pitchFamily="18" charset="-128"/>
                  <a:ea typeface="Adobe Ming Std L" panose="02020300000000000000" pitchFamily="18" charset="-128"/>
                </a:rPr>
                <a:t>University of Texas Austin</a:t>
              </a:r>
            </a:p>
            <a:p>
              <a:r>
                <a:rPr lang="en-US" sz="1100" dirty="0">
                  <a:solidFill>
                    <a:schemeClr val="bg1"/>
                  </a:solidFill>
                  <a:latin typeface="Adobe Ming Std L" panose="02020300000000000000" pitchFamily="18" charset="-128"/>
                  <a:ea typeface="Adobe Ming Std L" panose="02020300000000000000" pitchFamily="18" charset="-128"/>
                </a:rPr>
                <a:t>Georgia Tech</a:t>
              </a:r>
            </a:p>
            <a:p>
              <a:r>
                <a:rPr lang="en-US" sz="1100" dirty="0">
                  <a:solidFill>
                    <a:schemeClr val="bg1"/>
                  </a:solidFill>
                  <a:latin typeface="Adobe Ming Std L" panose="02020300000000000000" pitchFamily="18" charset="-128"/>
                  <a:ea typeface="Adobe Ming Std L" panose="02020300000000000000" pitchFamily="18" charset="-128"/>
                </a:rPr>
                <a:t>Western university, Ontario</a:t>
              </a:r>
            </a:p>
          </p:txBody>
        </p:sp>
        <p:pic>
          <p:nvPicPr>
            <p:cNvPr id="20" name="圖片 21" descr="一張含有 室內, 凌亂 的圖片&#10;&#10;自動產生的描述">
              <a:extLst>
                <a:ext uri="{FF2B5EF4-FFF2-40B4-BE49-F238E27FC236}">
                  <a16:creationId xmlns:a16="http://schemas.microsoft.com/office/drawing/2014/main" id="{831BA2C6-52E2-64AA-44C2-0EB8804A99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2867" y="2028434"/>
              <a:ext cx="2974271" cy="2230704"/>
            </a:xfrm>
            <a:prstGeom prst="rect">
              <a:avLst/>
            </a:prstGeom>
          </p:spPr>
        </p:pic>
        <p:grpSp>
          <p:nvGrpSpPr>
            <p:cNvPr id="27" name="Group 26">
              <a:extLst>
                <a:ext uri="{FF2B5EF4-FFF2-40B4-BE49-F238E27FC236}">
                  <a16:creationId xmlns:a16="http://schemas.microsoft.com/office/drawing/2014/main" id="{5379445E-6D9D-2546-3F8F-B29EC16D1E87}"/>
                </a:ext>
              </a:extLst>
            </p:cNvPr>
            <p:cNvGrpSpPr/>
            <p:nvPr/>
          </p:nvGrpSpPr>
          <p:grpSpPr>
            <a:xfrm>
              <a:off x="7922611" y="4524965"/>
              <a:ext cx="4179194" cy="1703773"/>
              <a:chOff x="8067235" y="4278510"/>
              <a:chExt cx="4179194" cy="1703773"/>
            </a:xfrm>
          </p:grpSpPr>
          <p:pic>
            <p:nvPicPr>
              <p:cNvPr id="21" name="图片 2" descr="图片包含 室内, 桌子, 盒子, 风景&#10;&#10;描述已自动生成">
                <a:extLst>
                  <a:ext uri="{FF2B5EF4-FFF2-40B4-BE49-F238E27FC236}">
                    <a16:creationId xmlns:a16="http://schemas.microsoft.com/office/drawing/2014/main" id="{988BC602-4F59-9F14-5542-A2F7390AF180}"/>
                  </a:ext>
                </a:extLst>
              </p:cNvPr>
              <p:cNvPicPr>
                <a:picLocks noChangeAspect="1"/>
              </p:cNvPicPr>
              <p:nvPr/>
            </p:nvPicPr>
            <p:blipFill rotWithShape="1">
              <a:blip r:embed="rId7"/>
              <a:srcRect l="17526" t="21595" r="26524" b="26271"/>
              <a:stretch/>
            </p:blipFill>
            <p:spPr>
              <a:xfrm>
                <a:off x="8067235" y="4338055"/>
                <a:ext cx="2311175" cy="1615119"/>
              </a:xfrm>
              <a:prstGeom prst="rect">
                <a:avLst/>
              </a:prstGeom>
            </p:spPr>
          </p:pic>
          <p:pic>
            <p:nvPicPr>
              <p:cNvPr id="22" name="圖片 9" descr="一張含有 簾, 百葉窗, 公園 的圖片&#10;&#10;自動產生的描述">
                <a:extLst>
                  <a:ext uri="{FF2B5EF4-FFF2-40B4-BE49-F238E27FC236}">
                    <a16:creationId xmlns:a16="http://schemas.microsoft.com/office/drawing/2014/main" id="{BB06543F-E832-FAA0-2999-6C6F96198B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21580" y="4278510"/>
                <a:ext cx="1824849" cy="1703773"/>
              </a:xfrm>
              <a:prstGeom prst="rect">
                <a:avLst/>
              </a:prstGeom>
            </p:spPr>
          </p:pic>
          <p:cxnSp>
            <p:nvCxnSpPr>
              <p:cNvPr id="24" name="Straight Arrow Connector 23">
                <a:extLst>
                  <a:ext uri="{FF2B5EF4-FFF2-40B4-BE49-F238E27FC236}">
                    <a16:creationId xmlns:a16="http://schemas.microsoft.com/office/drawing/2014/main" id="{72E4E187-DC58-2774-A651-EF11C7C5DA3B}"/>
                  </a:ext>
                </a:extLst>
              </p:cNvPr>
              <p:cNvCxnSpPr>
                <a:cxnSpLocks/>
              </p:cNvCxnSpPr>
              <p:nvPr/>
            </p:nvCxnSpPr>
            <p:spPr>
              <a:xfrm>
                <a:off x="9521889" y="4878048"/>
                <a:ext cx="1002398" cy="407447"/>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6225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7CBE1-8BDD-26C5-D036-7184578312E5}"/>
              </a:ext>
            </a:extLst>
          </p:cNvPr>
          <p:cNvSpPr txBox="1"/>
          <p:nvPr/>
        </p:nvSpPr>
        <p:spPr>
          <a:xfrm>
            <a:off x="73543" y="0"/>
            <a:ext cx="12044913" cy="6924973"/>
          </a:xfrm>
          <a:prstGeom prst="rect">
            <a:avLst/>
          </a:prstGeom>
          <a:noFill/>
        </p:spPr>
        <p:txBody>
          <a:bodyPr wrap="square">
            <a:spAutoFit/>
          </a:bodyPr>
          <a:lstStyle/>
          <a:p>
            <a:pPr algn="ctr"/>
            <a:r>
              <a:rPr lang="en-US" sz="2400" dirty="0">
                <a:solidFill>
                  <a:schemeClr val="accent4">
                    <a:lumMod val="60000"/>
                    <a:lumOff val="40000"/>
                  </a:schemeClr>
                </a:solidFill>
                <a:latin typeface="Times New Roman" panose="02020603050405020304" pitchFamily="18" charset="0"/>
                <a:cs typeface="Times New Roman" panose="02020603050405020304" pitchFamily="18" charset="0"/>
              </a:rPr>
              <a:t>Student survey from 2021</a:t>
            </a:r>
          </a:p>
          <a:p>
            <a:pPr algn="ctr"/>
            <a:r>
              <a:rPr lang="en-US" sz="2400" dirty="0">
                <a:solidFill>
                  <a:schemeClr val="accent4">
                    <a:lumMod val="60000"/>
                    <a:lumOff val="40000"/>
                  </a:schemeClr>
                </a:solidFill>
                <a:latin typeface="Times New Roman" panose="02020603050405020304" pitchFamily="18" charset="0"/>
                <a:cs typeface="Times New Roman" panose="02020603050405020304" pitchFamily="18" charset="0"/>
              </a:rPr>
              <a:t>What was the most valuable outcome of the competition ?</a:t>
            </a:r>
          </a:p>
          <a:p>
            <a:endParaRPr lang="en-US" dirty="0">
              <a:solidFill>
                <a:schemeClr val="accent4">
                  <a:lumMod val="60000"/>
                  <a:lumOff val="4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Networking and learning technology that isn’t offered at our school</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Hands-on experience of troubling shooting a precision system</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The deviation between simulation and experiment always exist.</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A condensed hands-on experience on some of the precision hardware I didn’t have the opportunity to use in my research </a:t>
            </a:r>
          </a:p>
          <a:p>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    (e.g. air bearing stages, capacitance sensor)</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Networking with my peers in other universities that are working in similar projects</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Mechanical knowledge</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Finding optimal parameters of a completely unknown system.</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Student Team spirit</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The required precision to make such a precise part.</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The single most valuable thing I learned during the event was to never give up, even</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when all hope seems lost, and continue to pursue marginal success when the hardware</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is fighting you every step of the way.</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How to work with a team to manufacture gratings with um tolerances</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Collaborative Work</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Tenacity is the workhorse of root-cause-analysis.</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Double check your work and make sure you keep track of all your data.</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Teamwork</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How to organize a research project</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The process of debugging and analyzing problems</a:t>
            </a:r>
          </a:p>
          <a:p>
            <a:pPr marL="285750" indent="-285750">
              <a:buFont typeface="Arial" panose="020B0604020202020204" pitchFamily="34" charset="0"/>
              <a:buChar char="•"/>
            </a:pPr>
            <a:r>
              <a:rPr lang="en-US" dirty="0">
                <a:solidFill>
                  <a:schemeClr val="accent4">
                    <a:lumMod val="60000"/>
                    <a:lumOff val="40000"/>
                  </a:schemeClr>
                </a:solidFill>
                <a:latin typeface="Times New Roman" panose="02020603050405020304" pitchFamily="18" charset="0"/>
                <a:cs typeface="Times New Roman" panose="02020603050405020304" pitchFamily="18" charset="0"/>
              </a:rPr>
              <a:t>I got to meet other teams at different universities and got to learn about their research.</a:t>
            </a:r>
          </a:p>
        </p:txBody>
      </p:sp>
    </p:spTree>
    <p:extLst>
      <p:ext uri="{BB962C8B-B14F-4D97-AF65-F5344CB8AC3E}">
        <p14:creationId xmlns:p14="http://schemas.microsoft.com/office/powerpoint/2010/main" val="54249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0404D1D-54E9-CD97-F9D3-78462701B73A}"/>
              </a:ext>
            </a:extLst>
          </p:cNvPr>
          <p:cNvSpPr txBox="1"/>
          <p:nvPr/>
        </p:nvSpPr>
        <p:spPr>
          <a:xfrm>
            <a:off x="1809749" y="196156"/>
            <a:ext cx="8998211" cy="431785"/>
          </a:xfrm>
          <a:prstGeom prst="rect">
            <a:avLst/>
          </a:prstGeom>
          <a:noFill/>
        </p:spPr>
        <p:txBody>
          <a:bodyPr wrap="square">
            <a:spAutoFit/>
          </a:bodyPr>
          <a:lstStyle/>
          <a:p>
            <a:pPr marL="274320" marR="274320" algn="ctr">
              <a:lnSpc>
                <a:spcPct val="107000"/>
              </a:lnSpc>
              <a:spcBef>
                <a:spcPts val="0"/>
              </a:spcBef>
              <a:spcAft>
                <a:spcPts val="800"/>
              </a:spcAft>
            </a:pPr>
            <a:r>
              <a:rPr lang="en-US" sz="2400" dirty="0">
                <a:solidFill>
                  <a:schemeClr val="accent4">
                    <a:lumMod val="60000"/>
                    <a:lumOff val="40000"/>
                  </a:schemeClr>
                </a:solidFill>
                <a:effectLst/>
                <a:latin typeface="Adobe Ming Std L" panose="02020300000000000000" pitchFamily="18" charset="-128"/>
                <a:ea typeface="Adobe Ming Std L" panose="02020300000000000000" pitchFamily="18" charset="-128"/>
                <a:cs typeface="Times New Roman" panose="02020603050405020304" pitchFamily="18" charset="0"/>
              </a:rPr>
              <a:t>ASPE student challenge 2022</a:t>
            </a:r>
          </a:p>
        </p:txBody>
      </p:sp>
      <p:grpSp>
        <p:nvGrpSpPr>
          <p:cNvPr id="6" name="Group 5">
            <a:extLst>
              <a:ext uri="{FF2B5EF4-FFF2-40B4-BE49-F238E27FC236}">
                <a16:creationId xmlns:a16="http://schemas.microsoft.com/office/drawing/2014/main" id="{B24F80BF-4B2E-544B-DEBD-2468BBEEA4FD}"/>
              </a:ext>
            </a:extLst>
          </p:cNvPr>
          <p:cNvGrpSpPr/>
          <p:nvPr/>
        </p:nvGrpSpPr>
        <p:grpSpPr>
          <a:xfrm>
            <a:off x="3242972" y="762570"/>
            <a:ext cx="6564474" cy="3346910"/>
            <a:chOff x="3242972" y="762570"/>
            <a:chExt cx="6564474" cy="3346910"/>
          </a:xfrm>
        </p:grpSpPr>
        <p:sp>
          <p:nvSpPr>
            <p:cNvPr id="2" name="Rectangle 1">
              <a:extLst>
                <a:ext uri="{FF2B5EF4-FFF2-40B4-BE49-F238E27FC236}">
                  <a16:creationId xmlns:a16="http://schemas.microsoft.com/office/drawing/2014/main" id="{4D962FFD-0F4D-0DEC-9A2A-68B7C27EC967}"/>
                </a:ext>
              </a:extLst>
            </p:cNvPr>
            <p:cNvSpPr/>
            <p:nvPr/>
          </p:nvSpPr>
          <p:spPr>
            <a:xfrm>
              <a:off x="3242972" y="762570"/>
              <a:ext cx="6564474" cy="461665"/>
            </a:xfrm>
            <a:prstGeom prst="rect">
              <a:avLst/>
            </a:prstGeom>
          </p:spPr>
          <p:txBody>
            <a:bodyPr wrap="square">
              <a:spAutoFit/>
            </a:bodyPr>
            <a:lstStyle/>
            <a:p>
              <a:r>
                <a:rPr lang="en-US" sz="2400" dirty="0">
                  <a:solidFill>
                    <a:schemeClr val="bg1"/>
                  </a:solidFill>
                  <a:latin typeface="Adobe Ming Std L" panose="02020300000000000000" pitchFamily="18" charset="-128"/>
                  <a:ea typeface="Adobe Ming Std L" panose="02020300000000000000" pitchFamily="18" charset="-128"/>
                </a:rPr>
                <a:t>Optical profiling of Alvarez freeform mirror  </a:t>
              </a:r>
              <a:endParaRPr lang="en-US" dirty="0">
                <a:solidFill>
                  <a:schemeClr val="bg1"/>
                </a:solidFill>
                <a:latin typeface="Adobe Ming Std L" panose="02020300000000000000" pitchFamily="18" charset="-128"/>
                <a:ea typeface="Adobe Ming Std L" panose="02020300000000000000" pitchFamily="18" charset="-128"/>
              </a:endParaRPr>
            </a:p>
          </p:txBody>
        </p:sp>
        <p:grpSp>
          <p:nvGrpSpPr>
            <p:cNvPr id="3" name="Group 2">
              <a:extLst>
                <a:ext uri="{FF2B5EF4-FFF2-40B4-BE49-F238E27FC236}">
                  <a16:creationId xmlns:a16="http://schemas.microsoft.com/office/drawing/2014/main" id="{3AD3AC5A-3028-3065-1238-72D10C3EEC56}"/>
                </a:ext>
              </a:extLst>
            </p:cNvPr>
            <p:cNvGrpSpPr/>
            <p:nvPr/>
          </p:nvGrpSpPr>
          <p:grpSpPr>
            <a:xfrm>
              <a:off x="5402770" y="1787399"/>
              <a:ext cx="4209827" cy="2322081"/>
              <a:chOff x="5864674" y="3739994"/>
              <a:chExt cx="5397645" cy="3016242"/>
            </a:xfrm>
          </p:grpSpPr>
          <p:grpSp>
            <p:nvGrpSpPr>
              <p:cNvPr id="8" name="Group 7">
                <a:extLst>
                  <a:ext uri="{FF2B5EF4-FFF2-40B4-BE49-F238E27FC236}">
                    <a16:creationId xmlns:a16="http://schemas.microsoft.com/office/drawing/2014/main" id="{FF9120CE-3B4E-7465-A975-72500D52AA6D}"/>
                  </a:ext>
                </a:extLst>
              </p:cNvPr>
              <p:cNvGrpSpPr/>
              <p:nvPr/>
            </p:nvGrpSpPr>
            <p:grpSpPr>
              <a:xfrm>
                <a:off x="7973769" y="3739994"/>
                <a:ext cx="3288550" cy="3016242"/>
                <a:chOff x="4773545" y="2503386"/>
                <a:chExt cx="3521727" cy="3294862"/>
              </a:xfrm>
            </p:grpSpPr>
            <p:sp>
              <p:nvSpPr>
                <p:cNvPr id="9" name="Rectangle 8">
                  <a:extLst>
                    <a:ext uri="{FF2B5EF4-FFF2-40B4-BE49-F238E27FC236}">
                      <a16:creationId xmlns:a16="http://schemas.microsoft.com/office/drawing/2014/main" id="{EC3FBD41-276B-A2D0-D059-4159A2332EA0}"/>
                    </a:ext>
                  </a:extLst>
                </p:cNvPr>
                <p:cNvSpPr/>
                <p:nvPr/>
              </p:nvSpPr>
              <p:spPr>
                <a:xfrm>
                  <a:off x="4773545" y="2545639"/>
                  <a:ext cx="3502823" cy="32526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 name="Picture 9">
                  <a:extLst>
                    <a:ext uri="{FF2B5EF4-FFF2-40B4-BE49-F238E27FC236}">
                      <a16:creationId xmlns:a16="http://schemas.microsoft.com/office/drawing/2014/main" id="{433614CD-3A85-31CE-F6EA-1E1531550872}"/>
                    </a:ext>
                  </a:extLst>
                </p:cNvPr>
                <p:cNvPicPr>
                  <a:picLocks noChangeAspect="1"/>
                </p:cNvPicPr>
                <p:nvPr/>
              </p:nvPicPr>
              <p:blipFill>
                <a:blip r:embed="rId2"/>
                <a:stretch>
                  <a:fillRect/>
                </a:stretch>
              </p:blipFill>
              <p:spPr>
                <a:xfrm>
                  <a:off x="4997451" y="3343514"/>
                  <a:ext cx="2147899" cy="1977816"/>
                </a:xfrm>
                <a:prstGeom prst="rect">
                  <a:avLst/>
                </a:prstGeom>
              </p:spPr>
            </p:pic>
            <p:grpSp>
              <p:nvGrpSpPr>
                <p:cNvPr id="11" name="Group 10">
                  <a:extLst>
                    <a:ext uri="{FF2B5EF4-FFF2-40B4-BE49-F238E27FC236}">
                      <a16:creationId xmlns:a16="http://schemas.microsoft.com/office/drawing/2014/main" id="{EC84C2BB-59A2-6659-8B87-C46C0DC3F9EA}"/>
                    </a:ext>
                  </a:extLst>
                </p:cNvPr>
                <p:cNvGrpSpPr/>
                <p:nvPr/>
              </p:nvGrpSpPr>
              <p:grpSpPr>
                <a:xfrm>
                  <a:off x="7069898" y="2503386"/>
                  <a:ext cx="1225374" cy="3249551"/>
                  <a:chOff x="6353093" y="2174126"/>
                  <a:chExt cx="1835738" cy="3625762"/>
                </a:xfrm>
              </p:grpSpPr>
              <p:sp>
                <p:nvSpPr>
                  <p:cNvPr id="12" name="Rectangle 11">
                    <a:extLst>
                      <a:ext uri="{FF2B5EF4-FFF2-40B4-BE49-F238E27FC236}">
                        <a16:creationId xmlns:a16="http://schemas.microsoft.com/office/drawing/2014/main" id="{8101DC8B-4F34-ECAA-E622-E7A8BF56392E}"/>
                      </a:ext>
                    </a:extLst>
                  </p:cNvPr>
                  <p:cNvSpPr/>
                  <p:nvPr/>
                </p:nvSpPr>
                <p:spPr>
                  <a:xfrm>
                    <a:off x="6641142" y="2236470"/>
                    <a:ext cx="1519374" cy="35634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Picture 12">
                    <a:extLst>
                      <a:ext uri="{FF2B5EF4-FFF2-40B4-BE49-F238E27FC236}">
                        <a16:creationId xmlns:a16="http://schemas.microsoft.com/office/drawing/2014/main" id="{1CADB3B3-AB04-E406-9FB7-53DCCB27C31A}"/>
                      </a:ext>
                    </a:extLst>
                  </p:cNvPr>
                  <p:cNvPicPr>
                    <a:picLocks noChangeAspect="1"/>
                  </p:cNvPicPr>
                  <p:nvPr/>
                </p:nvPicPr>
                <p:blipFill rotWithShape="1">
                  <a:blip r:embed="rId3"/>
                  <a:srcRect l="56520"/>
                  <a:stretch/>
                </p:blipFill>
                <p:spPr>
                  <a:xfrm>
                    <a:off x="7336254" y="2382640"/>
                    <a:ext cx="203780" cy="3195200"/>
                  </a:xfrm>
                  <a:prstGeom prst="rect">
                    <a:avLst/>
                  </a:prstGeom>
                </p:spPr>
              </p:pic>
              <p:sp>
                <p:nvSpPr>
                  <p:cNvPr id="14" name="TextBox 13">
                    <a:extLst>
                      <a:ext uri="{FF2B5EF4-FFF2-40B4-BE49-F238E27FC236}">
                        <a16:creationId xmlns:a16="http://schemas.microsoft.com/office/drawing/2014/main" id="{B1704E63-1902-4D33-3ED2-59810A8F2B35}"/>
                      </a:ext>
                    </a:extLst>
                  </p:cNvPr>
                  <p:cNvSpPr txBox="1"/>
                  <p:nvPr/>
                </p:nvSpPr>
                <p:spPr>
                  <a:xfrm>
                    <a:off x="6524237" y="2174126"/>
                    <a:ext cx="1577346" cy="414181"/>
                  </a:xfrm>
                  <a:prstGeom prst="rect">
                    <a:avLst/>
                  </a:prstGeom>
                  <a:solidFill>
                    <a:schemeClr val="tx1"/>
                  </a:solidFill>
                </p:spPr>
                <p:txBody>
                  <a:bodyPr wrap="square">
                    <a:spAutoFit/>
                  </a:bodyPr>
                  <a:lstStyle/>
                  <a:p>
                    <a:r>
                      <a:rPr lang="pt-BR" sz="1050" i="0"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rPr>
                      <a:t>25 µm</a:t>
                    </a:r>
                    <a:endParaRPr lang="en-US" sz="1050" i="0" cap="all"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endParaRPr>
                  </a:p>
                </p:txBody>
              </p:sp>
              <p:sp>
                <p:nvSpPr>
                  <p:cNvPr id="15" name="TextBox 14">
                    <a:extLst>
                      <a:ext uri="{FF2B5EF4-FFF2-40B4-BE49-F238E27FC236}">
                        <a16:creationId xmlns:a16="http://schemas.microsoft.com/office/drawing/2014/main" id="{1C4AA82E-0EDE-FA9D-ED02-E0D91FEBF453}"/>
                      </a:ext>
                    </a:extLst>
                  </p:cNvPr>
                  <p:cNvSpPr txBox="1"/>
                  <p:nvPr/>
                </p:nvSpPr>
                <p:spPr>
                  <a:xfrm>
                    <a:off x="6477798" y="5318312"/>
                    <a:ext cx="1711033" cy="414181"/>
                  </a:xfrm>
                  <a:prstGeom prst="rect">
                    <a:avLst/>
                  </a:prstGeom>
                  <a:solidFill>
                    <a:schemeClr val="tx1"/>
                  </a:solidFill>
                </p:spPr>
                <p:txBody>
                  <a:bodyPr wrap="square">
                    <a:spAutoFit/>
                  </a:bodyPr>
                  <a:lstStyle/>
                  <a:p>
                    <a:r>
                      <a:rPr lang="pt-BR" sz="1050" i="0"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rPr>
                      <a:t>-25 µm</a:t>
                    </a:r>
                    <a:endParaRPr lang="en-US" sz="1050" i="0" cap="all"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endParaRPr>
                  </a:p>
                </p:txBody>
              </p:sp>
              <p:sp>
                <p:nvSpPr>
                  <p:cNvPr id="16" name="TextBox 15">
                    <a:extLst>
                      <a:ext uri="{FF2B5EF4-FFF2-40B4-BE49-F238E27FC236}">
                        <a16:creationId xmlns:a16="http://schemas.microsoft.com/office/drawing/2014/main" id="{C2D7E4B4-3CBE-458E-BDAE-1338132D7D78}"/>
                      </a:ext>
                    </a:extLst>
                  </p:cNvPr>
                  <p:cNvSpPr txBox="1"/>
                  <p:nvPr/>
                </p:nvSpPr>
                <p:spPr>
                  <a:xfrm>
                    <a:off x="6353093" y="4382805"/>
                    <a:ext cx="959817" cy="414181"/>
                  </a:xfrm>
                  <a:prstGeom prst="rect">
                    <a:avLst/>
                  </a:prstGeom>
                  <a:solidFill>
                    <a:schemeClr val="tx1"/>
                  </a:solidFill>
                </p:spPr>
                <p:txBody>
                  <a:bodyPr wrap="square">
                    <a:spAutoFit/>
                  </a:bodyPr>
                  <a:lstStyle/>
                  <a:p>
                    <a:pPr algn="r"/>
                    <a:r>
                      <a:rPr lang="pt-BR" sz="1050" i="0"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rPr>
                      <a:t>-10</a:t>
                    </a:r>
                    <a:endParaRPr lang="en-US" sz="1050" i="0" cap="all"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endParaRPr>
                  </a:p>
                </p:txBody>
              </p:sp>
              <p:sp>
                <p:nvSpPr>
                  <p:cNvPr id="17" name="TextBox 16">
                    <a:extLst>
                      <a:ext uri="{FF2B5EF4-FFF2-40B4-BE49-F238E27FC236}">
                        <a16:creationId xmlns:a16="http://schemas.microsoft.com/office/drawing/2014/main" id="{245A0D3E-4381-D276-74DF-5C899B118C78}"/>
                      </a:ext>
                    </a:extLst>
                  </p:cNvPr>
                  <p:cNvSpPr txBox="1"/>
                  <p:nvPr/>
                </p:nvSpPr>
                <p:spPr>
                  <a:xfrm>
                    <a:off x="6353093" y="3234626"/>
                    <a:ext cx="980223" cy="414181"/>
                  </a:xfrm>
                  <a:prstGeom prst="rect">
                    <a:avLst/>
                  </a:prstGeom>
                  <a:solidFill>
                    <a:schemeClr val="tx1"/>
                  </a:solidFill>
                </p:spPr>
                <p:txBody>
                  <a:bodyPr wrap="square">
                    <a:spAutoFit/>
                  </a:bodyPr>
                  <a:lstStyle/>
                  <a:p>
                    <a:pPr algn="r"/>
                    <a:r>
                      <a:rPr lang="pt-BR" sz="1050" i="0"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rPr>
                      <a:t>-10</a:t>
                    </a:r>
                    <a:endParaRPr lang="en-US" sz="1050" i="0" cap="all" dirty="0">
                      <a:solidFill>
                        <a:schemeClr val="bg1"/>
                      </a:solidFill>
                      <a:effectLst/>
                      <a:latin typeface="Times New Roman" panose="02020603050405020304" pitchFamily="18" charset="0"/>
                      <a:ea typeface="Adobe Ming Std L" panose="02020300000000000000" pitchFamily="18" charset="-128"/>
                      <a:cs typeface="Times New Roman" panose="02020603050405020304" pitchFamily="18" charset="0"/>
                    </a:endParaRPr>
                  </a:p>
                </p:txBody>
              </p:sp>
            </p:grpSp>
          </p:grpSp>
          <p:pic>
            <p:nvPicPr>
              <p:cNvPr id="5" name="Picture 4">
                <a:extLst>
                  <a:ext uri="{FF2B5EF4-FFF2-40B4-BE49-F238E27FC236}">
                    <a16:creationId xmlns:a16="http://schemas.microsoft.com/office/drawing/2014/main" id="{ADBECA0A-DA30-B9A3-C040-778D1A8AA1B3}"/>
                  </a:ext>
                </a:extLst>
              </p:cNvPr>
              <p:cNvPicPr>
                <a:picLocks noChangeAspect="1"/>
              </p:cNvPicPr>
              <p:nvPr/>
            </p:nvPicPr>
            <p:blipFill>
              <a:blip r:embed="rId4"/>
              <a:stretch>
                <a:fillRect/>
              </a:stretch>
            </p:blipFill>
            <p:spPr>
              <a:xfrm>
                <a:off x="5864674" y="4390418"/>
                <a:ext cx="1882729" cy="2039501"/>
              </a:xfrm>
              <a:prstGeom prst="rect">
                <a:avLst/>
              </a:prstGeom>
            </p:spPr>
          </p:pic>
        </p:grpSp>
      </p:grpSp>
      <p:grpSp>
        <p:nvGrpSpPr>
          <p:cNvPr id="21" name="Group 20">
            <a:extLst>
              <a:ext uri="{FF2B5EF4-FFF2-40B4-BE49-F238E27FC236}">
                <a16:creationId xmlns:a16="http://schemas.microsoft.com/office/drawing/2014/main" id="{FF2CC74E-7A6B-8BCD-E979-8F9ED552BD48}"/>
              </a:ext>
            </a:extLst>
          </p:cNvPr>
          <p:cNvGrpSpPr/>
          <p:nvPr/>
        </p:nvGrpSpPr>
        <p:grpSpPr>
          <a:xfrm>
            <a:off x="9539890" y="2064284"/>
            <a:ext cx="2536139" cy="2013263"/>
            <a:chOff x="6308854" y="2171139"/>
            <a:chExt cx="2536139" cy="2013263"/>
          </a:xfrm>
        </p:grpSpPr>
        <p:pic>
          <p:nvPicPr>
            <p:cNvPr id="19" name="Picture 2" descr="FBM032008-A Optical Pickup Laser Lens Head HD-DVD PHR-803T Microsoft Xbox  360 : Amazon.co.uk: PC &amp;amp; Video Games">
              <a:extLst>
                <a:ext uri="{FF2B5EF4-FFF2-40B4-BE49-F238E27FC236}">
                  <a16:creationId xmlns:a16="http://schemas.microsoft.com/office/drawing/2014/main" id="{585B542F-D791-4F1C-9053-EBEC76F8856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7009" b="69438" l="10000" r="90000">
                          <a14:foregroundMark x1="42800" y1="31214" x2="82533" y2="48411"/>
                          <a14:foregroundMark x1="82533" y1="48411" x2="83133" y2="48411"/>
                          <a14:foregroundMark x1="67333" y1="35860" x2="33933" y2="23227"/>
                          <a14:foregroundMark x1="46533" y1="39283" x2="79467" y2="58435"/>
                          <a14:foregroundMark x1="74733" y1="63162" x2="67067" y2="54605"/>
                          <a14:foregroundMark x1="69067" y1="58680" x2="76200" y2="65118"/>
                          <a14:foregroundMark x1="76200" y1="65118" x2="83933" y2="67156"/>
                          <a14:foregroundMark x1="83933" y1="67156" x2="85600" y2="67074"/>
                          <a14:foregroundMark x1="89933" y1="69438" x2="89733" y2="67237"/>
                          <a14:foregroundMark x1="14867" y1="38223" x2="17133" y2="31051"/>
                          <a14:foregroundMark x1="14019" y1="33377" x2="21867" y2="39446"/>
                          <a14:foregroundMark x1="21867" y1="39446" x2="22533" y2="39609"/>
                          <a14:foregroundMark x1="22867" y1="28280" x2="14233" y2="29873"/>
                          <a14:foregroundMark x1="14203" y1="30357" x2="15667" y2="28199"/>
                          <a14:foregroundMark x1="15667" y1="28199" x2="18800" y2="27628"/>
                          <a14:foregroundMark x1="18200" y1="27873" x2="12200" y2="28362"/>
                          <a14:backgroundMark x1="11067" y1="30970" x2="11200" y2="31214"/>
                          <a14:backgroundMark x1="10933" y1="28036" x2="10267" y2="38957"/>
                          <a14:backgroundMark x1="12733" y1="33904" x2="12333" y2="30236"/>
                          <a14:backgroundMark x1="12467" y1="38142" x2="12333" y2="38631"/>
                        </a14:backgroundRemoval>
                      </a14:imgEffect>
                    </a14:imgLayer>
                  </a14:imgProps>
                </a:ext>
                <a:ext uri="{28A0092B-C50C-407E-A947-70E740481C1C}">
                  <a14:useLocalDpi xmlns:a14="http://schemas.microsoft.com/office/drawing/2010/main" val="0"/>
                </a:ext>
              </a:extLst>
            </a:blip>
            <a:srcRect b="28914"/>
            <a:stretch/>
          </p:blipFill>
          <p:spPr bwMode="auto">
            <a:xfrm>
              <a:off x="6308854" y="2171139"/>
              <a:ext cx="2536139" cy="15006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A20FA77-3CD5-0E83-205C-D2CEC3EFB627}"/>
                </a:ext>
              </a:extLst>
            </p:cNvPr>
            <p:cNvSpPr txBox="1"/>
            <p:nvPr/>
          </p:nvSpPr>
          <p:spPr>
            <a:xfrm>
              <a:off x="6480529" y="3661182"/>
              <a:ext cx="2271645" cy="523220"/>
            </a:xfrm>
            <a:prstGeom prst="rect">
              <a:avLst/>
            </a:prstGeom>
            <a:noFill/>
          </p:spPr>
          <p:txBody>
            <a:bodyPr wrap="square">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Optical Pickup Unit</a:t>
              </a:r>
            </a:p>
            <a:p>
              <a:pPr algn="ctr"/>
              <a:r>
                <a:rPr lang="en-US" sz="1400" b="1" dirty="0">
                  <a:solidFill>
                    <a:schemeClr val="bg1"/>
                  </a:solidFill>
                  <a:latin typeface="Times New Roman" panose="02020603050405020304" pitchFamily="18" charset="0"/>
                  <a:cs typeface="Times New Roman" panose="02020603050405020304" pitchFamily="18" charset="0"/>
                </a:rPr>
                <a:t>PHR-803T</a:t>
              </a:r>
            </a:p>
          </p:txBody>
        </p:sp>
      </p:grpSp>
      <p:grpSp>
        <p:nvGrpSpPr>
          <p:cNvPr id="18" name="Group 17">
            <a:extLst>
              <a:ext uri="{FF2B5EF4-FFF2-40B4-BE49-F238E27FC236}">
                <a16:creationId xmlns:a16="http://schemas.microsoft.com/office/drawing/2014/main" id="{C27D5A8F-15E9-E777-204D-BCDF17A2A543}"/>
              </a:ext>
            </a:extLst>
          </p:cNvPr>
          <p:cNvGrpSpPr/>
          <p:nvPr/>
        </p:nvGrpSpPr>
        <p:grpSpPr>
          <a:xfrm>
            <a:off x="4916127" y="4948374"/>
            <a:ext cx="7166447" cy="1816019"/>
            <a:chOff x="4916127" y="4948374"/>
            <a:chExt cx="7166447" cy="1816019"/>
          </a:xfrm>
        </p:grpSpPr>
        <p:pic>
          <p:nvPicPr>
            <p:cNvPr id="2052" name="Picture 4" descr="Home">
              <a:extLst>
                <a:ext uri="{FF2B5EF4-FFF2-40B4-BE49-F238E27FC236}">
                  <a16:creationId xmlns:a16="http://schemas.microsoft.com/office/drawing/2014/main" id="{91FFC7AB-5112-7254-0443-9EDCBB3079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6447" y="5973818"/>
              <a:ext cx="2524125" cy="7905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45B8EF1C-2E74-2237-3338-EF0B8F17955D}"/>
                </a:ext>
              </a:extLst>
            </p:cNvPr>
            <p:cNvGrpSpPr/>
            <p:nvPr/>
          </p:nvGrpSpPr>
          <p:grpSpPr>
            <a:xfrm>
              <a:off x="4916127" y="4948374"/>
              <a:ext cx="7166447" cy="1790289"/>
              <a:chOff x="4916127" y="4948374"/>
              <a:chExt cx="7166447" cy="1790289"/>
            </a:xfrm>
          </p:grpSpPr>
          <p:grpSp>
            <p:nvGrpSpPr>
              <p:cNvPr id="25" name="Group 24">
                <a:extLst>
                  <a:ext uri="{FF2B5EF4-FFF2-40B4-BE49-F238E27FC236}">
                    <a16:creationId xmlns:a16="http://schemas.microsoft.com/office/drawing/2014/main" id="{C6741856-0B6A-F932-C33B-41214A35E0F0}"/>
                  </a:ext>
                </a:extLst>
              </p:cNvPr>
              <p:cNvGrpSpPr/>
              <p:nvPr/>
            </p:nvGrpSpPr>
            <p:grpSpPr>
              <a:xfrm>
                <a:off x="4916127" y="4948374"/>
                <a:ext cx="2534445" cy="932486"/>
                <a:chOff x="8374225" y="1994418"/>
                <a:chExt cx="3733801" cy="1434582"/>
              </a:xfrm>
            </p:grpSpPr>
            <p:sp>
              <p:nvSpPr>
                <p:cNvPr id="24" name="Rectangle 23">
                  <a:extLst>
                    <a:ext uri="{FF2B5EF4-FFF2-40B4-BE49-F238E27FC236}">
                      <a16:creationId xmlns:a16="http://schemas.microsoft.com/office/drawing/2014/main" id="{8B57C88F-ED5A-9250-D790-67FB08B48802}"/>
                    </a:ext>
                  </a:extLst>
                </p:cNvPr>
                <p:cNvSpPr/>
                <p:nvPr/>
              </p:nvSpPr>
              <p:spPr>
                <a:xfrm>
                  <a:off x="8374226" y="1994418"/>
                  <a:ext cx="3733800" cy="1434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A0A5442-B400-A87B-87F4-1EF24C7CA614}"/>
                    </a:ext>
                  </a:extLst>
                </p:cNvPr>
                <p:cNvPicPr>
                  <a:picLocks noChangeAspect="1"/>
                </p:cNvPicPr>
                <p:nvPr/>
              </p:nvPicPr>
              <p:blipFill>
                <a:blip r:embed="rId8"/>
                <a:stretch>
                  <a:fillRect/>
                </a:stretch>
              </p:blipFill>
              <p:spPr>
                <a:xfrm>
                  <a:off x="8374225" y="1994418"/>
                  <a:ext cx="3733800" cy="1122924"/>
                </a:xfrm>
                <a:prstGeom prst="rect">
                  <a:avLst/>
                </a:prstGeom>
                <a:ln>
                  <a:noFill/>
                </a:ln>
              </p:spPr>
            </p:pic>
            <p:pic>
              <p:nvPicPr>
                <p:cNvPr id="23" name="Picture 22">
                  <a:extLst>
                    <a:ext uri="{FF2B5EF4-FFF2-40B4-BE49-F238E27FC236}">
                      <a16:creationId xmlns:a16="http://schemas.microsoft.com/office/drawing/2014/main" id="{53DD5B4E-9AC9-5110-47CC-28053AEE6CA2}"/>
                    </a:ext>
                  </a:extLst>
                </p:cNvPr>
                <p:cNvPicPr>
                  <a:picLocks noChangeAspect="1"/>
                </p:cNvPicPr>
                <p:nvPr/>
              </p:nvPicPr>
              <p:blipFill>
                <a:blip r:embed="rId9"/>
                <a:stretch>
                  <a:fillRect/>
                </a:stretch>
              </p:blipFill>
              <p:spPr>
                <a:xfrm>
                  <a:off x="9436554" y="3116339"/>
                  <a:ext cx="1699532" cy="217139"/>
                </a:xfrm>
                <a:prstGeom prst="rect">
                  <a:avLst/>
                </a:prstGeom>
                <a:ln>
                  <a:noFill/>
                </a:ln>
              </p:spPr>
            </p:pic>
          </p:grpSp>
          <p:pic>
            <p:nvPicPr>
              <p:cNvPr id="26" name="Picture 25">
                <a:extLst>
                  <a:ext uri="{FF2B5EF4-FFF2-40B4-BE49-F238E27FC236}">
                    <a16:creationId xmlns:a16="http://schemas.microsoft.com/office/drawing/2014/main" id="{338C7DF8-EEE7-3FCF-62FE-F56FC5E2DE34}"/>
                  </a:ext>
                </a:extLst>
              </p:cNvPr>
              <p:cNvPicPr>
                <a:picLocks noChangeAspect="1"/>
              </p:cNvPicPr>
              <p:nvPr/>
            </p:nvPicPr>
            <p:blipFill>
              <a:blip r:embed="rId10"/>
              <a:stretch>
                <a:fillRect/>
              </a:stretch>
            </p:blipFill>
            <p:spPr>
              <a:xfrm>
                <a:off x="7583985" y="5056318"/>
                <a:ext cx="4498589" cy="663139"/>
              </a:xfrm>
              <a:prstGeom prst="rect">
                <a:avLst/>
              </a:prstGeom>
            </p:spPr>
          </p:pic>
          <p:grpSp>
            <p:nvGrpSpPr>
              <p:cNvPr id="30" name="Group 29">
                <a:extLst>
                  <a:ext uri="{FF2B5EF4-FFF2-40B4-BE49-F238E27FC236}">
                    <a16:creationId xmlns:a16="http://schemas.microsoft.com/office/drawing/2014/main" id="{1B977861-60CE-B62E-BA1D-6763614578BE}"/>
                  </a:ext>
                </a:extLst>
              </p:cNvPr>
              <p:cNvGrpSpPr/>
              <p:nvPr/>
            </p:nvGrpSpPr>
            <p:grpSpPr>
              <a:xfrm>
                <a:off x="7583985" y="5943819"/>
                <a:ext cx="4498589" cy="794844"/>
                <a:chOff x="7511213" y="5140580"/>
                <a:chExt cx="4562423" cy="804662"/>
              </a:xfrm>
            </p:grpSpPr>
            <p:sp>
              <p:nvSpPr>
                <p:cNvPr id="29" name="Rectangle 28">
                  <a:extLst>
                    <a:ext uri="{FF2B5EF4-FFF2-40B4-BE49-F238E27FC236}">
                      <a16:creationId xmlns:a16="http://schemas.microsoft.com/office/drawing/2014/main" id="{61F354A9-88FC-678D-8AC5-784118EC809C}"/>
                    </a:ext>
                  </a:extLst>
                </p:cNvPr>
                <p:cNvSpPr/>
                <p:nvPr/>
              </p:nvSpPr>
              <p:spPr>
                <a:xfrm>
                  <a:off x="7511213" y="5142537"/>
                  <a:ext cx="4562420" cy="802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7080CB8-ED5B-95F6-3650-77A4E7B84BC2}"/>
                    </a:ext>
                  </a:extLst>
                </p:cNvPr>
                <p:cNvPicPr>
                  <a:picLocks noChangeAspect="1"/>
                </p:cNvPicPr>
                <p:nvPr/>
              </p:nvPicPr>
              <p:blipFill>
                <a:blip r:embed="rId11"/>
                <a:stretch>
                  <a:fillRect/>
                </a:stretch>
              </p:blipFill>
              <p:spPr>
                <a:xfrm>
                  <a:off x="7511216" y="5140580"/>
                  <a:ext cx="4562420" cy="744555"/>
                </a:xfrm>
                <a:prstGeom prst="rect">
                  <a:avLst/>
                </a:prstGeom>
              </p:spPr>
            </p:pic>
            <p:pic>
              <p:nvPicPr>
                <p:cNvPr id="28" name="Picture 27">
                  <a:extLst>
                    <a:ext uri="{FF2B5EF4-FFF2-40B4-BE49-F238E27FC236}">
                      <a16:creationId xmlns:a16="http://schemas.microsoft.com/office/drawing/2014/main" id="{2482B40E-2FFB-5053-D749-12B3019D7B02}"/>
                    </a:ext>
                  </a:extLst>
                </p:cNvPr>
                <p:cNvPicPr>
                  <a:picLocks noChangeAspect="1"/>
                </p:cNvPicPr>
                <p:nvPr/>
              </p:nvPicPr>
              <p:blipFill rotWithShape="1">
                <a:blip r:embed="rId11"/>
                <a:srcRect l="30567" t="75707" r="30860" b="892"/>
                <a:stretch/>
              </p:blipFill>
              <p:spPr>
                <a:xfrm>
                  <a:off x="8122195" y="5596804"/>
                  <a:ext cx="3519400" cy="348438"/>
                </a:xfrm>
                <a:prstGeom prst="rect">
                  <a:avLst/>
                </a:prstGeom>
              </p:spPr>
            </p:pic>
          </p:grpSp>
        </p:grpSp>
      </p:grpSp>
      <p:pic>
        <p:nvPicPr>
          <p:cNvPr id="31" name="Picture 30">
            <a:extLst>
              <a:ext uri="{FF2B5EF4-FFF2-40B4-BE49-F238E27FC236}">
                <a16:creationId xmlns:a16="http://schemas.microsoft.com/office/drawing/2014/main" id="{64F06EA5-51D1-7D95-99E7-8819A2FF166D}"/>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4366" b="94158" l="5145" r="81661">
                        <a14:foregroundMark x1="40958" y1="34358" x2="38767" y2="24366"/>
                        <a14:foregroundMark x1="13449" y1="54112" x2="7998" y2="62798"/>
                        <a14:foregroundMark x1="6011" y1="60799" x2="5247" y2="63028"/>
                        <a14:foregroundMark x1="34845" y1="35204" x2="28884" y2="39739"/>
                        <a14:foregroundMark x1="28884" y1="39739" x2="29037" y2="40507"/>
                        <a14:foregroundMark x1="64727" y1="91709" x2="64544" y2="90085"/>
                        <a14:foregroundMark x1="65003" y1="91314" x2="65257" y2="91699"/>
                        <a14:foregroundMark x1="65308" y1="91852" x2="65003" y2="92083"/>
                        <a14:foregroundMark x1="73255" y1="78632" x2="72695" y2="82398"/>
                        <a14:backgroundMark x1="64187" y1="33359" x2="68874" y2="42736"/>
                        <a14:backgroundMark x1="68874" y1="42736" x2="68976" y2="42813"/>
                        <a14:backgroundMark x1="70504" y1="86779" x2="72899" y2="84704"/>
                        <a14:backgroundMark x1="82323" y1="87010" x2="76261" y2="87087"/>
                        <a14:backgroundMark x1="76261" y1="87087" x2="76770" y2="84858"/>
                        <a14:backgroundMark x1="75802" y1="85626" x2="72389" y2="86626"/>
                        <a14:backgroundMark x1="64799" y1="93851" x2="64799" y2="93851"/>
                        <a14:backgroundMark x1="64391" y1="94158" x2="65104" y2="94235"/>
                        <a14:backgroundMark x1="65144" y1="92320" x2="65003" y2="93390"/>
                      </a14:backgroundRemoval>
                    </a14:imgEffect>
                  </a14:imgLayer>
                </a14:imgProps>
              </a:ext>
            </a:extLst>
          </a:blip>
          <a:srcRect l="2512" t="21368" r="11864" b="934"/>
          <a:stretch/>
        </p:blipFill>
        <p:spPr>
          <a:xfrm>
            <a:off x="78823" y="1315326"/>
            <a:ext cx="5741220" cy="3452871"/>
          </a:xfrm>
          <a:prstGeom prst="rect">
            <a:avLst/>
          </a:prstGeom>
        </p:spPr>
      </p:pic>
      <p:sp>
        <p:nvSpPr>
          <p:cNvPr id="2048" name="TextBox 2047">
            <a:extLst>
              <a:ext uri="{FF2B5EF4-FFF2-40B4-BE49-F238E27FC236}">
                <a16:creationId xmlns:a16="http://schemas.microsoft.com/office/drawing/2014/main" id="{79C2B196-161F-DE55-398F-6FF4377D2B63}"/>
              </a:ext>
            </a:extLst>
          </p:cNvPr>
          <p:cNvSpPr txBox="1"/>
          <p:nvPr/>
        </p:nvSpPr>
        <p:spPr>
          <a:xfrm>
            <a:off x="370385" y="4949302"/>
            <a:ext cx="3482043" cy="1738938"/>
          </a:xfrm>
          <a:prstGeom prst="rect">
            <a:avLst/>
          </a:prstGeom>
          <a:noFill/>
        </p:spPr>
        <p:txBody>
          <a:bodyPr wrap="square" rtlCol="0">
            <a:spAutoFit/>
          </a:bodyPr>
          <a:lstStyle/>
          <a:p>
            <a:pPr>
              <a:spcAft>
                <a:spcPts val="600"/>
              </a:spcAft>
            </a:pPr>
            <a:r>
              <a:rPr lang="en-US" dirty="0">
                <a:solidFill>
                  <a:schemeClr val="bg1"/>
                </a:solidFill>
                <a:latin typeface="Adobe Ming Std L" panose="02020300000000000000" pitchFamily="18" charset="-128"/>
                <a:ea typeface="Adobe Ming Std L" panose="02020300000000000000" pitchFamily="18" charset="-128"/>
              </a:rPr>
              <a:t>Participants:</a:t>
            </a:r>
          </a:p>
          <a:p>
            <a:r>
              <a:rPr lang="en-US" sz="1400" dirty="0">
                <a:solidFill>
                  <a:schemeClr val="bg1"/>
                </a:solidFill>
                <a:latin typeface="Adobe Ming Std L" panose="02020300000000000000" pitchFamily="18" charset="-128"/>
                <a:ea typeface="Adobe Ming Std L" panose="02020300000000000000" pitchFamily="18" charset="-128"/>
              </a:rPr>
              <a:t>Navajo technical university</a:t>
            </a:r>
          </a:p>
          <a:p>
            <a:r>
              <a:rPr lang="en-US" sz="1400" dirty="0">
                <a:solidFill>
                  <a:schemeClr val="bg1"/>
                </a:solidFill>
                <a:latin typeface="Adobe Ming Std L" panose="02020300000000000000" pitchFamily="18" charset="-128"/>
                <a:ea typeface="Adobe Ming Std L" panose="02020300000000000000" pitchFamily="18" charset="-128"/>
              </a:rPr>
              <a:t>UNC Charlotte</a:t>
            </a:r>
          </a:p>
          <a:p>
            <a:r>
              <a:rPr lang="en-US" sz="1400" dirty="0">
                <a:solidFill>
                  <a:schemeClr val="bg1"/>
                </a:solidFill>
                <a:latin typeface="Adobe Ming Std L" panose="02020300000000000000" pitchFamily="18" charset="-128"/>
                <a:ea typeface="Adobe Ming Std L" panose="02020300000000000000" pitchFamily="18" charset="-128"/>
              </a:rPr>
              <a:t>University of Arizona</a:t>
            </a:r>
          </a:p>
          <a:p>
            <a:r>
              <a:rPr lang="en-US" sz="1400" dirty="0">
                <a:solidFill>
                  <a:schemeClr val="bg1"/>
                </a:solidFill>
                <a:latin typeface="Adobe Ming Std L" panose="02020300000000000000" pitchFamily="18" charset="-128"/>
                <a:ea typeface="Adobe Ming Std L" panose="02020300000000000000" pitchFamily="18" charset="-128"/>
              </a:rPr>
              <a:t>University of Texas AustinX2</a:t>
            </a:r>
          </a:p>
          <a:p>
            <a:r>
              <a:rPr lang="en-US" sz="1400" dirty="0">
                <a:solidFill>
                  <a:schemeClr val="bg1"/>
                </a:solidFill>
                <a:latin typeface="Adobe Ming Std L" panose="02020300000000000000" pitchFamily="18" charset="-128"/>
                <a:ea typeface="Adobe Ming Std L" panose="02020300000000000000" pitchFamily="18" charset="-128"/>
              </a:rPr>
              <a:t>Auburn university + Ohio state university</a:t>
            </a:r>
          </a:p>
          <a:p>
            <a:r>
              <a:rPr lang="en-US" sz="1400" dirty="0">
                <a:solidFill>
                  <a:schemeClr val="bg1"/>
                </a:solidFill>
                <a:latin typeface="Adobe Ming Std L" panose="02020300000000000000" pitchFamily="18" charset="-128"/>
                <a:ea typeface="Adobe Ming Std L" panose="02020300000000000000" pitchFamily="18" charset="-128"/>
              </a:rPr>
              <a:t>Northwestern university</a:t>
            </a:r>
          </a:p>
        </p:txBody>
      </p:sp>
    </p:spTree>
    <p:extLst>
      <p:ext uri="{BB962C8B-B14F-4D97-AF65-F5344CB8AC3E}">
        <p14:creationId xmlns:p14="http://schemas.microsoft.com/office/powerpoint/2010/main" val="344983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89D8454-B697-B6BA-76F4-6989604692A0}"/>
              </a:ext>
            </a:extLst>
          </p:cNvPr>
          <p:cNvPicPr>
            <a:picLocks noChangeAspect="1"/>
          </p:cNvPicPr>
          <p:nvPr/>
        </p:nvPicPr>
        <p:blipFill>
          <a:blip r:embed="rId2"/>
          <a:stretch>
            <a:fillRect/>
          </a:stretch>
        </p:blipFill>
        <p:spPr>
          <a:xfrm>
            <a:off x="471772" y="73428"/>
            <a:ext cx="9742162" cy="6858000"/>
          </a:xfrm>
          <a:prstGeom prst="rect">
            <a:avLst/>
          </a:prstGeom>
        </p:spPr>
      </p:pic>
      <p:grpSp>
        <p:nvGrpSpPr>
          <p:cNvPr id="50" name="Group 49">
            <a:extLst>
              <a:ext uri="{FF2B5EF4-FFF2-40B4-BE49-F238E27FC236}">
                <a16:creationId xmlns:a16="http://schemas.microsoft.com/office/drawing/2014/main" id="{36D4C61C-2FE1-97FB-B117-91AE60045D08}"/>
              </a:ext>
            </a:extLst>
          </p:cNvPr>
          <p:cNvGrpSpPr/>
          <p:nvPr/>
        </p:nvGrpSpPr>
        <p:grpSpPr>
          <a:xfrm>
            <a:off x="184231" y="2914658"/>
            <a:ext cx="594871" cy="1028872"/>
            <a:chOff x="3961934" y="4673688"/>
            <a:chExt cx="594871" cy="1149014"/>
          </a:xfrm>
        </p:grpSpPr>
        <p:cxnSp>
          <p:nvCxnSpPr>
            <p:cNvPr id="56" name="Straight Arrow Connector 55">
              <a:extLst>
                <a:ext uri="{FF2B5EF4-FFF2-40B4-BE49-F238E27FC236}">
                  <a16:creationId xmlns:a16="http://schemas.microsoft.com/office/drawing/2014/main" id="{33F0B856-346B-43D0-E7D3-C967C7F6A26C}"/>
                </a:ext>
              </a:extLst>
            </p:cNvPr>
            <p:cNvCxnSpPr>
              <a:cxnSpLocks/>
            </p:cNvCxnSpPr>
            <p:nvPr/>
          </p:nvCxnSpPr>
          <p:spPr>
            <a:xfrm>
              <a:off x="4062033" y="5412474"/>
              <a:ext cx="374884" cy="196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1E0BA63D-322F-1101-2CBF-DA346988F032}"/>
                </a:ext>
              </a:extLst>
            </p:cNvPr>
            <p:cNvSpPr txBox="1"/>
            <p:nvPr/>
          </p:nvSpPr>
          <p:spPr>
            <a:xfrm>
              <a:off x="4412438" y="5478986"/>
              <a:ext cx="144367" cy="343716"/>
            </a:xfrm>
            <a:prstGeom prst="rect">
              <a:avLst/>
            </a:prstGeom>
            <a:noFill/>
          </p:spPr>
          <p:txBody>
            <a:bodyPr wrap="square" rtlCol="0">
              <a:spAutoFit/>
            </a:bodyPr>
            <a:lstStyle/>
            <a:p>
              <a:pPr algn="just"/>
              <a:r>
                <a:rPr lang="en-US" sz="1400" b="1" i="1" dirty="0">
                  <a:latin typeface="Times New Roman" panose="02020603050405020304" pitchFamily="18" charset="0"/>
                  <a:cs typeface="Times New Roman" panose="02020603050405020304" pitchFamily="18" charset="0"/>
                </a:rPr>
                <a:t>x</a:t>
              </a:r>
            </a:p>
          </p:txBody>
        </p:sp>
        <p:cxnSp>
          <p:nvCxnSpPr>
            <p:cNvPr id="58" name="Straight Arrow Connector 57">
              <a:extLst>
                <a:ext uri="{FF2B5EF4-FFF2-40B4-BE49-F238E27FC236}">
                  <a16:creationId xmlns:a16="http://schemas.microsoft.com/office/drawing/2014/main" id="{9CF9A202-6E78-BA41-BA06-D0AFBC27E882}"/>
                </a:ext>
              </a:extLst>
            </p:cNvPr>
            <p:cNvCxnSpPr>
              <a:cxnSpLocks/>
            </p:cNvCxnSpPr>
            <p:nvPr/>
          </p:nvCxnSpPr>
          <p:spPr>
            <a:xfrm flipV="1">
              <a:off x="4062033" y="4991821"/>
              <a:ext cx="0" cy="4206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789E9257-DA77-4B7F-E436-82050C47BBFB}"/>
                </a:ext>
              </a:extLst>
            </p:cNvPr>
            <p:cNvCxnSpPr>
              <a:cxnSpLocks/>
            </p:cNvCxnSpPr>
            <p:nvPr/>
          </p:nvCxnSpPr>
          <p:spPr>
            <a:xfrm flipV="1">
              <a:off x="4062032" y="5188049"/>
              <a:ext cx="367486" cy="233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57F9288B-2962-1954-B9A7-A1DFA91CDEF1}"/>
                </a:ext>
              </a:extLst>
            </p:cNvPr>
            <p:cNvSpPr txBox="1"/>
            <p:nvPr/>
          </p:nvSpPr>
          <p:spPr>
            <a:xfrm>
              <a:off x="4396709" y="4947788"/>
              <a:ext cx="144367" cy="343716"/>
            </a:xfrm>
            <a:prstGeom prst="rect">
              <a:avLst/>
            </a:prstGeom>
            <a:noFill/>
          </p:spPr>
          <p:txBody>
            <a:bodyPr wrap="square" rtlCol="0">
              <a:spAutoFit/>
            </a:bodyPr>
            <a:lstStyle/>
            <a:p>
              <a:pPr algn="just"/>
              <a:r>
                <a:rPr lang="en-US" sz="1400" b="1" i="1" dirty="0">
                  <a:latin typeface="Times New Roman" panose="02020603050405020304" pitchFamily="18" charset="0"/>
                  <a:cs typeface="Times New Roman" panose="02020603050405020304" pitchFamily="18" charset="0"/>
                </a:rPr>
                <a:t>y</a:t>
              </a:r>
            </a:p>
          </p:txBody>
        </p:sp>
        <p:sp>
          <p:nvSpPr>
            <p:cNvPr id="61" name="TextBox 60">
              <a:extLst>
                <a:ext uri="{FF2B5EF4-FFF2-40B4-BE49-F238E27FC236}">
                  <a16:creationId xmlns:a16="http://schemas.microsoft.com/office/drawing/2014/main" id="{A05F1228-D3C3-FF2B-3FC5-EA4AE8F8619C}"/>
                </a:ext>
              </a:extLst>
            </p:cNvPr>
            <p:cNvSpPr txBox="1"/>
            <p:nvPr/>
          </p:nvSpPr>
          <p:spPr>
            <a:xfrm>
              <a:off x="3961934" y="4673688"/>
              <a:ext cx="144367" cy="343716"/>
            </a:xfrm>
            <a:prstGeom prst="rect">
              <a:avLst/>
            </a:prstGeom>
            <a:noFill/>
          </p:spPr>
          <p:txBody>
            <a:bodyPr wrap="square" rtlCol="0">
              <a:spAutoFit/>
            </a:bodyPr>
            <a:lstStyle/>
            <a:p>
              <a:pPr algn="just"/>
              <a:r>
                <a:rPr lang="en-US" sz="1400" b="1" i="1" dirty="0">
                  <a:latin typeface="Times New Roman" panose="02020603050405020304" pitchFamily="18" charset="0"/>
                  <a:cs typeface="Times New Roman" panose="02020603050405020304" pitchFamily="18" charset="0"/>
                </a:rPr>
                <a:t>z</a:t>
              </a:r>
            </a:p>
          </p:txBody>
        </p:sp>
      </p:grpSp>
      <p:grpSp>
        <p:nvGrpSpPr>
          <p:cNvPr id="22" name="Group 21">
            <a:extLst>
              <a:ext uri="{FF2B5EF4-FFF2-40B4-BE49-F238E27FC236}">
                <a16:creationId xmlns:a16="http://schemas.microsoft.com/office/drawing/2014/main" id="{A4F4D595-CF4C-F02A-1CEE-62CE0DE12DB6}"/>
              </a:ext>
            </a:extLst>
          </p:cNvPr>
          <p:cNvGrpSpPr/>
          <p:nvPr/>
        </p:nvGrpSpPr>
        <p:grpSpPr>
          <a:xfrm>
            <a:off x="4684963" y="4088298"/>
            <a:ext cx="2822074" cy="1021890"/>
            <a:chOff x="4684963" y="4088298"/>
            <a:chExt cx="2822074" cy="1021890"/>
          </a:xfrm>
        </p:grpSpPr>
        <p:cxnSp>
          <p:nvCxnSpPr>
            <p:cNvPr id="39" name="Straight Arrow Connector 38">
              <a:extLst>
                <a:ext uri="{FF2B5EF4-FFF2-40B4-BE49-F238E27FC236}">
                  <a16:creationId xmlns:a16="http://schemas.microsoft.com/office/drawing/2014/main" id="{2CA87194-5582-7EF4-FFF3-7F6ED872258E}"/>
                </a:ext>
              </a:extLst>
            </p:cNvPr>
            <p:cNvCxnSpPr>
              <a:cxnSpLocks/>
            </p:cNvCxnSpPr>
            <p:nvPr/>
          </p:nvCxnSpPr>
          <p:spPr>
            <a:xfrm>
              <a:off x="6872277" y="4577178"/>
              <a:ext cx="167773" cy="5330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614634B-BB91-5140-FB06-E6885E5F9D7D}"/>
                </a:ext>
              </a:extLst>
            </p:cNvPr>
            <p:cNvSpPr txBox="1"/>
            <p:nvPr/>
          </p:nvSpPr>
          <p:spPr>
            <a:xfrm>
              <a:off x="4684963" y="4088298"/>
              <a:ext cx="2822074" cy="523220"/>
            </a:xfrm>
            <a:prstGeom prst="rect">
              <a:avLst/>
            </a:prstGeom>
            <a:solidFill>
              <a:schemeClr val="bg1"/>
            </a:solidFill>
            <a:ln>
              <a:solidFill>
                <a:schemeClr val="tx1"/>
              </a:solidFill>
            </a:ln>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PCB to communicate to 16-bit DAQ/Amp, and XY stage encoders</a:t>
              </a:r>
            </a:p>
          </p:txBody>
        </p:sp>
      </p:grpSp>
      <p:grpSp>
        <p:nvGrpSpPr>
          <p:cNvPr id="11" name="Group 10">
            <a:extLst>
              <a:ext uri="{FF2B5EF4-FFF2-40B4-BE49-F238E27FC236}">
                <a16:creationId xmlns:a16="http://schemas.microsoft.com/office/drawing/2014/main" id="{DB824CD7-DDF7-96A0-4268-A1E3E3906C08}"/>
              </a:ext>
            </a:extLst>
          </p:cNvPr>
          <p:cNvGrpSpPr/>
          <p:nvPr/>
        </p:nvGrpSpPr>
        <p:grpSpPr>
          <a:xfrm>
            <a:off x="136929" y="2416665"/>
            <a:ext cx="2905382" cy="3616014"/>
            <a:chOff x="136929" y="2416665"/>
            <a:chExt cx="2905382" cy="3616014"/>
          </a:xfrm>
        </p:grpSpPr>
        <p:cxnSp>
          <p:nvCxnSpPr>
            <p:cNvPr id="35" name="Straight Arrow Connector 34">
              <a:extLst>
                <a:ext uri="{FF2B5EF4-FFF2-40B4-BE49-F238E27FC236}">
                  <a16:creationId xmlns:a16="http://schemas.microsoft.com/office/drawing/2014/main" id="{C227701E-D375-436C-E1D8-4FFC04CB2765}"/>
                </a:ext>
              </a:extLst>
            </p:cNvPr>
            <p:cNvCxnSpPr>
              <a:cxnSpLocks/>
              <a:stCxn id="52" idx="3"/>
            </p:cNvCxnSpPr>
            <p:nvPr/>
          </p:nvCxnSpPr>
          <p:spPr>
            <a:xfrm>
              <a:off x="1761989" y="2678275"/>
              <a:ext cx="1280322" cy="4805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6DC7BC4-F0A2-5A3E-65FD-ACA4E7303767}"/>
                </a:ext>
              </a:extLst>
            </p:cNvPr>
            <p:cNvCxnSpPr>
              <a:cxnSpLocks/>
            </p:cNvCxnSpPr>
            <p:nvPr/>
          </p:nvCxnSpPr>
          <p:spPr>
            <a:xfrm flipV="1">
              <a:off x="1486617" y="3331781"/>
              <a:ext cx="1555694" cy="1979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895D66-AB89-9A55-0871-FDF4AD5DA8D7}"/>
                </a:ext>
              </a:extLst>
            </p:cNvPr>
            <p:cNvSpPr txBox="1"/>
            <p:nvPr/>
          </p:nvSpPr>
          <p:spPr>
            <a:xfrm>
              <a:off x="136929" y="5294015"/>
              <a:ext cx="2568955" cy="738664"/>
            </a:xfrm>
            <a:prstGeom prst="rect">
              <a:avLst/>
            </a:prstGeom>
            <a:noFill/>
          </p:spPr>
          <p:txBody>
            <a:bodyPr wrap="square" rtlCol="0">
              <a:spAutoFit/>
            </a:bodyPr>
            <a:lstStyle/>
            <a:p>
              <a:pPr algn="just"/>
              <a:r>
                <a:rPr lang="en-US" sz="1400" i="1" dirty="0">
                  <a:latin typeface="Times New Roman" panose="02020603050405020304" pitchFamily="18" charset="0"/>
                  <a:cs typeface="Times New Roman" panose="02020603050405020304" pitchFamily="18" charset="0"/>
                </a:rPr>
                <a:t>z</a:t>
              </a:r>
              <a:r>
                <a:rPr lang="en-US" sz="1400" dirty="0">
                  <a:latin typeface="Times New Roman" panose="02020603050405020304" pitchFamily="18" charset="0"/>
                  <a:cs typeface="Times New Roman" panose="02020603050405020304" pitchFamily="18" charset="0"/>
                </a:rPr>
                <a:t>-axis micrometer stage (LZ40)</a:t>
              </a:r>
            </a:p>
            <a:p>
              <a:pPr algn="just"/>
              <a:r>
                <a:rPr lang="en-US" sz="1400" dirty="0">
                  <a:latin typeface="Times New Roman" panose="02020603050405020304" pitchFamily="18" charset="0"/>
                  <a:cs typeface="Times New Roman" panose="02020603050405020304" pitchFamily="18" charset="0"/>
                </a:rPr>
                <a:t>on an adapter plate (not shown) to attach to the </a:t>
              </a:r>
              <a:r>
                <a:rPr lang="en-US" sz="1400" i="1" dirty="0">
                  <a:latin typeface="Times New Roman" panose="02020603050405020304" pitchFamily="18" charset="0"/>
                  <a:cs typeface="Times New Roman" panose="02020603050405020304" pitchFamily="18" charset="0"/>
                </a:rPr>
                <a:t>x</a:t>
              </a:r>
              <a:r>
                <a:rPr lang="en-US" sz="1400" dirty="0">
                  <a:latin typeface="Times New Roman" panose="02020603050405020304" pitchFamily="18" charset="0"/>
                  <a:cs typeface="Times New Roman" panose="02020603050405020304" pitchFamily="18" charset="0"/>
                </a:rPr>
                <a:t>-axis stage</a:t>
              </a:r>
            </a:p>
          </p:txBody>
        </p:sp>
        <p:sp>
          <p:nvSpPr>
            <p:cNvPr id="52" name="TextBox 51">
              <a:extLst>
                <a:ext uri="{FF2B5EF4-FFF2-40B4-BE49-F238E27FC236}">
                  <a16:creationId xmlns:a16="http://schemas.microsoft.com/office/drawing/2014/main" id="{92F5B249-8FE8-5433-9604-4D98E77C53C2}"/>
                </a:ext>
              </a:extLst>
            </p:cNvPr>
            <p:cNvSpPr txBox="1"/>
            <p:nvPr/>
          </p:nvSpPr>
          <p:spPr>
            <a:xfrm>
              <a:off x="336965" y="2416665"/>
              <a:ext cx="1425024" cy="523220"/>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Adapter plate for the specimen</a:t>
              </a:r>
            </a:p>
          </p:txBody>
        </p:sp>
      </p:grpSp>
      <p:grpSp>
        <p:nvGrpSpPr>
          <p:cNvPr id="10" name="Group 9">
            <a:extLst>
              <a:ext uri="{FF2B5EF4-FFF2-40B4-BE49-F238E27FC236}">
                <a16:creationId xmlns:a16="http://schemas.microsoft.com/office/drawing/2014/main" id="{DB5F3369-2D32-F5C9-4CCF-02F971FB35FD}"/>
              </a:ext>
            </a:extLst>
          </p:cNvPr>
          <p:cNvGrpSpPr/>
          <p:nvPr/>
        </p:nvGrpSpPr>
        <p:grpSpPr>
          <a:xfrm>
            <a:off x="1734375" y="596376"/>
            <a:ext cx="4105639" cy="5847498"/>
            <a:chOff x="1734375" y="596376"/>
            <a:chExt cx="4105639" cy="5847498"/>
          </a:xfrm>
        </p:grpSpPr>
        <p:cxnSp>
          <p:nvCxnSpPr>
            <p:cNvPr id="36" name="Straight Arrow Connector 35">
              <a:extLst>
                <a:ext uri="{FF2B5EF4-FFF2-40B4-BE49-F238E27FC236}">
                  <a16:creationId xmlns:a16="http://schemas.microsoft.com/office/drawing/2014/main" id="{09414426-75B2-2B42-9CAD-CFD66BD02DEE}"/>
                </a:ext>
              </a:extLst>
            </p:cNvPr>
            <p:cNvCxnSpPr>
              <a:cxnSpLocks/>
            </p:cNvCxnSpPr>
            <p:nvPr/>
          </p:nvCxnSpPr>
          <p:spPr>
            <a:xfrm flipH="1">
              <a:off x="3993034" y="910447"/>
              <a:ext cx="923490" cy="16439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1C04888-D0B3-D27E-E296-165A2E2C1372}"/>
                </a:ext>
              </a:extLst>
            </p:cNvPr>
            <p:cNvSpPr txBox="1"/>
            <p:nvPr/>
          </p:nvSpPr>
          <p:spPr>
            <a:xfrm>
              <a:off x="3993034" y="596376"/>
              <a:ext cx="1846980" cy="307777"/>
            </a:xfrm>
            <a:prstGeom prst="rect">
              <a:avLst/>
            </a:prstGeom>
            <a:noFill/>
          </p:spPr>
          <p:txBody>
            <a:bodyPr wrap="none" rtlCol="0">
              <a:spAutoFit/>
            </a:bodyPr>
            <a:lstStyle/>
            <a:p>
              <a:pPr algn="just"/>
              <a:r>
                <a:rPr lang="en-US" sz="1400" i="1" dirty="0">
                  <a:latin typeface="Times New Roman" panose="02020603050405020304" pitchFamily="18" charset="0"/>
                  <a:cs typeface="Times New Roman" panose="02020603050405020304" pitchFamily="18" charset="0"/>
                </a:rPr>
                <a:t>y</a:t>
              </a:r>
              <a:r>
                <a:rPr lang="en-US" sz="1400" dirty="0">
                  <a:latin typeface="Times New Roman" panose="02020603050405020304" pitchFamily="18" charset="0"/>
                  <a:cs typeface="Times New Roman" panose="02020603050405020304" pitchFamily="18" charset="0"/>
                </a:rPr>
                <a:t>-axis air bearing stage</a:t>
              </a:r>
            </a:p>
          </p:txBody>
        </p:sp>
        <p:sp>
          <p:nvSpPr>
            <p:cNvPr id="53" name="TextBox 52">
              <a:extLst>
                <a:ext uri="{FF2B5EF4-FFF2-40B4-BE49-F238E27FC236}">
                  <a16:creationId xmlns:a16="http://schemas.microsoft.com/office/drawing/2014/main" id="{C1C3B63B-ABEF-BB0A-D4B3-089D1AD9826D}"/>
                </a:ext>
              </a:extLst>
            </p:cNvPr>
            <p:cNvSpPr txBox="1"/>
            <p:nvPr/>
          </p:nvSpPr>
          <p:spPr>
            <a:xfrm>
              <a:off x="1734375" y="6136097"/>
              <a:ext cx="1846980" cy="307777"/>
            </a:xfrm>
            <a:prstGeom prst="rect">
              <a:avLst/>
            </a:prstGeom>
            <a:noFill/>
          </p:spPr>
          <p:txBody>
            <a:bodyPr wrap="none" rtlCol="0">
              <a:spAutoFit/>
            </a:bodyPr>
            <a:lstStyle/>
            <a:p>
              <a:pPr algn="just"/>
              <a:r>
                <a:rPr lang="en-US" sz="1400" i="1" dirty="0">
                  <a:latin typeface="Times New Roman" panose="02020603050405020304" pitchFamily="18" charset="0"/>
                  <a:cs typeface="Times New Roman" panose="02020603050405020304" pitchFamily="18" charset="0"/>
                </a:rPr>
                <a:t>x</a:t>
              </a:r>
              <a:r>
                <a:rPr lang="en-US" sz="1400" dirty="0">
                  <a:latin typeface="Times New Roman" panose="02020603050405020304" pitchFamily="18" charset="0"/>
                  <a:cs typeface="Times New Roman" panose="02020603050405020304" pitchFamily="18" charset="0"/>
                </a:rPr>
                <a:t>-axis air bearing stage</a:t>
              </a:r>
            </a:p>
          </p:txBody>
        </p:sp>
        <p:cxnSp>
          <p:nvCxnSpPr>
            <p:cNvPr id="54" name="Straight Arrow Connector 53">
              <a:extLst>
                <a:ext uri="{FF2B5EF4-FFF2-40B4-BE49-F238E27FC236}">
                  <a16:creationId xmlns:a16="http://schemas.microsoft.com/office/drawing/2014/main" id="{169A1E9C-C8B1-AE02-2AA3-C87697CC77CD}"/>
                </a:ext>
              </a:extLst>
            </p:cNvPr>
            <p:cNvCxnSpPr>
              <a:cxnSpLocks/>
            </p:cNvCxnSpPr>
            <p:nvPr/>
          </p:nvCxnSpPr>
          <p:spPr>
            <a:xfrm flipV="1">
              <a:off x="2787607" y="4330659"/>
              <a:ext cx="836667" cy="1805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3475A93-4EF1-3C78-1BDC-E0DE7055C516}"/>
              </a:ext>
            </a:extLst>
          </p:cNvPr>
          <p:cNvGrpSpPr/>
          <p:nvPr/>
        </p:nvGrpSpPr>
        <p:grpSpPr>
          <a:xfrm>
            <a:off x="3724646" y="3329664"/>
            <a:ext cx="4839108" cy="3193707"/>
            <a:chOff x="3724646" y="3329664"/>
            <a:chExt cx="4839108" cy="3193707"/>
          </a:xfrm>
        </p:grpSpPr>
        <p:cxnSp>
          <p:nvCxnSpPr>
            <p:cNvPr id="37" name="Straight Arrow Connector 36">
              <a:extLst>
                <a:ext uri="{FF2B5EF4-FFF2-40B4-BE49-F238E27FC236}">
                  <a16:creationId xmlns:a16="http://schemas.microsoft.com/office/drawing/2014/main" id="{3F9ACC6E-C3FD-C082-5365-0D5EAE41C04B}"/>
                </a:ext>
              </a:extLst>
            </p:cNvPr>
            <p:cNvCxnSpPr>
              <a:cxnSpLocks/>
              <a:stCxn id="45" idx="1"/>
            </p:cNvCxnSpPr>
            <p:nvPr/>
          </p:nvCxnSpPr>
          <p:spPr>
            <a:xfrm flipH="1">
              <a:off x="5029229" y="3483553"/>
              <a:ext cx="1112067" cy="3041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A8E08A5-E66A-CD44-61B8-A20E6BD5B3A3}"/>
                </a:ext>
              </a:extLst>
            </p:cNvPr>
            <p:cNvCxnSpPr>
              <a:cxnSpLocks/>
            </p:cNvCxnSpPr>
            <p:nvPr/>
          </p:nvCxnSpPr>
          <p:spPr>
            <a:xfrm flipV="1">
              <a:off x="5165786" y="5879572"/>
              <a:ext cx="519212" cy="2404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D13C494-BA0F-846D-DF6D-93955A7FDB9D}"/>
                </a:ext>
              </a:extLst>
            </p:cNvPr>
            <p:cNvSpPr txBox="1"/>
            <p:nvPr/>
          </p:nvSpPr>
          <p:spPr>
            <a:xfrm>
              <a:off x="6141296" y="3329664"/>
              <a:ext cx="2422458" cy="307777"/>
            </a:xfrm>
            <a:prstGeom prst="rect">
              <a:avLst/>
            </a:prstGeom>
            <a:noFill/>
          </p:spPr>
          <p:txBody>
            <a:bodyPr wrap="none" rtlCol="0">
              <a:spAutoFit/>
            </a:bodyPr>
            <a:lstStyle/>
            <a:p>
              <a:pPr algn="just"/>
              <a:r>
                <a:rPr lang="en-US" sz="1400" dirty="0">
                  <a:latin typeface="Times New Roman" panose="02020603050405020304" pitchFamily="18" charset="0"/>
                  <a:cs typeface="Times New Roman" panose="02020603050405020304" pitchFamily="18" charset="0"/>
                </a:rPr>
                <a:t>45 pin flexible flat cable (FFC)</a:t>
              </a:r>
            </a:p>
          </p:txBody>
        </p:sp>
        <p:sp>
          <p:nvSpPr>
            <p:cNvPr id="55" name="TextBox 54">
              <a:extLst>
                <a:ext uri="{FF2B5EF4-FFF2-40B4-BE49-F238E27FC236}">
                  <a16:creationId xmlns:a16="http://schemas.microsoft.com/office/drawing/2014/main" id="{E898A2F8-F134-5883-9DF2-EA26DE477110}"/>
                </a:ext>
              </a:extLst>
            </p:cNvPr>
            <p:cNvSpPr txBox="1"/>
            <p:nvPr/>
          </p:nvSpPr>
          <p:spPr>
            <a:xfrm>
              <a:off x="3724646" y="6000151"/>
              <a:ext cx="1441140" cy="523220"/>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PCB to read and control the OPU</a:t>
              </a:r>
            </a:p>
          </p:txBody>
        </p:sp>
      </p:grpSp>
      <p:sp>
        <p:nvSpPr>
          <p:cNvPr id="62" name="TextBox 61">
            <a:extLst>
              <a:ext uri="{FF2B5EF4-FFF2-40B4-BE49-F238E27FC236}">
                <a16:creationId xmlns:a16="http://schemas.microsoft.com/office/drawing/2014/main" id="{77BB321F-7ADE-1385-E4DC-B124793442CA}"/>
              </a:ext>
            </a:extLst>
          </p:cNvPr>
          <p:cNvSpPr txBox="1"/>
          <p:nvPr/>
        </p:nvSpPr>
        <p:spPr>
          <a:xfrm>
            <a:off x="136929" y="-29230"/>
            <a:ext cx="4612199" cy="461665"/>
          </a:xfrm>
          <a:prstGeom prst="rect">
            <a:avLst/>
          </a:prstGeom>
          <a:noFill/>
        </p:spPr>
        <p:txBody>
          <a:bodyPr wrap="square" rtlCol="0">
            <a:spAutoFit/>
          </a:bodyPr>
          <a:lstStyle/>
          <a:p>
            <a:pPr algn="just"/>
            <a:r>
              <a:rPr lang="en-US" sz="2400" b="1" u="sng" dirty="0">
                <a:latin typeface="Adobe Ming Std L" panose="02020300000000000000" pitchFamily="18" charset="-128"/>
                <a:ea typeface="Adobe Ming Std L" panose="02020300000000000000" pitchFamily="18" charset="-128"/>
                <a:cs typeface="Times New Roman" panose="02020603050405020304" pitchFamily="18" charset="0"/>
              </a:rPr>
              <a:t>Committee provided equipment</a:t>
            </a:r>
          </a:p>
        </p:txBody>
      </p:sp>
      <p:grpSp>
        <p:nvGrpSpPr>
          <p:cNvPr id="21" name="Group 20">
            <a:extLst>
              <a:ext uri="{FF2B5EF4-FFF2-40B4-BE49-F238E27FC236}">
                <a16:creationId xmlns:a16="http://schemas.microsoft.com/office/drawing/2014/main" id="{3DDC4EFC-2519-ACBB-AAC1-DFC7B3AAA2D1}"/>
              </a:ext>
            </a:extLst>
          </p:cNvPr>
          <p:cNvGrpSpPr/>
          <p:nvPr/>
        </p:nvGrpSpPr>
        <p:grpSpPr>
          <a:xfrm>
            <a:off x="-131669" y="656968"/>
            <a:ext cx="4668540" cy="2181488"/>
            <a:chOff x="-131669" y="656968"/>
            <a:chExt cx="4668540" cy="2181488"/>
          </a:xfrm>
        </p:grpSpPr>
        <p:grpSp>
          <p:nvGrpSpPr>
            <p:cNvPr id="9" name="Group 8">
              <a:extLst>
                <a:ext uri="{FF2B5EF4-FFF2-40B4-BE49-F238E27FC236}">
                  <a16:creationId xmlns:a16="http://schemas.microsoft.com/office/drawing/2014/main" id="{DF38D37B-5833-E3AE-1108-17967672B928}"/>
                </a:ext>
              </a:extLst>
            </p:cNvPr>
            <p:cNvGrpSpPr/>
            <p:nvPr/>
          </p:nvGrpSpPr>
          <p:grpSpPr>
            <a:xfrm>
              <a:off x="1992504" y="756230"/>
              <a:ext cx="2079415" cy="2082226"/>
              <a:chOff x="1992504" y="756230"/>
              <a:chExt cx="2079415" cy="2082226"/>
            </a:xfrm>
          </p:grpSpPr>
          <p:cxnSp>
            <p:nvCxnSpPr>
              <p:cNvPr id="40" name="Straight Arrow Connector 39">
                <a:extLst>
                  <a:ext uri="{FF2B5EF4-FFF2-40B4-BE49-F238E27FC236}">
                    <a16:creationId xmlns:a16="http://schemas.microsoft.com/office/drawing/2014/main" id="{EE46CC3D-2FB2-D302-E206-D413B34D4913}"/>
                  </a:ext>
                </a:extLst>
              </p:cNvPr>
              <p:cNvCxnSpPr>
                <a:cxnSpLocks/>
              </p:cNvCxnSpPr>
              <p:nvPr/>
            </p:nvCxnSpPr>
            <p:spPr>
              <a:xfrm>
                <a:off x="2358849" y="1118051"/>
                <a:ext cx="404229" cy="1720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DB312C-803F-70CD-A9F1-839A03322A11}"/>
                  </a:ext>
                </a:extLst>
              </p:cNvPr>
              <p:cNvSpPr txBox="1"/>
              <p:nvPr/>
            </p:nvSpPr>
            <p:spPr>
              <a:xfrm>
                <a:off x="1992504" y="756230"/>
                <a:ext cx="2079415" cy="307777"/>
              </a:xfrm>
              <a:prstGeom prst="rect">
                <a:avLst/>
              </a:prstGeom>
              <a:noFill/>
            </p:spPr>
            <p:txBody>
              <a:bodyPr wrap="none" rtlCol="0">
                <a:spAutoFit/>
              </a:bodyPr>
              <a:lstStyle/>
              <a:p>
                <a:pPr algn="just"/>
                <a:r>
                  <a:rPr lang="en-US" sz="1400" dirty="0">
                    <a:latin typeface="Times New Roman" panose="02020603050405020304" pitchFamily="18" charset="0"/>
                    <a:cs typeface="Times New Roman" panose="02020603050405020304" pitchFamily="18" charset="0"/>
                  </a:rPr>
                  <a:t>Adapter plate for the OPU</a:t>
                </a:r>
              </a:p>
            </p:txBody>
          </p:sp>
        </p:grpSp>
        <p:grpSp>
          <p:nvGrpSpPr>
            <p:cNvPr id="5" name="Group 4">
              <a:extLst>
                <a:ext uri="{FF2B5EF4-FFF2-40B4-BE49-F238E27FC236}">
                  <a16:creationId xmlns:a16="http://schemas.microsoft.com/office/drawing/2014/main" id="{17FDFA98-F10A-FFC9-3F94-DA93F4BECD4E}"/>
                </a:ext>
              </a:extLst>
            </p:cNvPr>
            <p:cNvGrpSpPr/>
            <p:nvPr/>
          </p:nvGrpSpPr>
          <p:grpSpPr>
            <a:xfrm>
              <a:off x="-131669" y="656968"/>
              <a:ext cx="4668540" cy="2059423"/>
              <a:chOff x="-131669" y="656968"/>
              <a:chExt cx="4668540" cy="2059423"/>
            </a:xfrm>
          </p:grpSpPr>
          <p:cxnSp>
            <p:nvCxnSpPr>
              <p:cNvPr id="42" name="Straight Arrow Connector 41">
                <a:extLst>
                  <a:ext uri="{FF2B5EF4-FFF2-40B4-BE49-F238E27FC236}">
                    <a16:creationId xmlns:a16="http://schemas.microsoft.com/office/drawing/2014/main" id="{97B5C717-A526-75E7-6B79-3ACF590F1685}"/>
                  </a:ext>
                </a:extLst>
              </p:cNvPr>
              <p:cNvCxnSpPr>
                <a:cxnSpLocks/>
              </p:cNvCxnSpPr>
              <p:nvPr/>
            </p:nvCxnSpPr>
            <p:spPr>
              <a:xfrm flipH="1">
                <a:off x="3200259" y="1586422"/>
                <a:ext cx="187224" cy="11299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DAF14C-DFCA-C2B7-8043-F79B27DF16B4}"/>
                  </a:ext>
                </a:extLst>
              </p:cNvPr>
              <p:cNvSpPr txBox="1"/>
              <p:nvPr/>
            </p:nvSpPr>
            <p:spPr>
              <a:xfrm>
                <a:off x="2443028" y="1246530"/>
                <a:ext cx="2093843" cy="307777"/>
              </a:xfrm>
              <a:prstGeom prst="rect">
                <a:avLst/>
              </a:prstGeom>
              <a:noFill/>
            </p:spPr>
            <p:txBody>
              <a:bodyPr wrap="none" rtlCol="0">
                <a:spAutoFit/>
              </a:bodyPr>
              <a:lstStyle/>
              <a:p>
                <a:pPr algn="just"/>
                <a:r>
                  <a:rPr lang="en-US" sz="1400" dirty="0">
                    <a:latin typeface="Times New Roman" panose="02020603050405020304" pitchFamily="18" charset="0"/>
                    <a:cs typeface="Times New Roman" panose="02020603050405020304" pitchFamily="18" charset="0"/>
                  </a:rPr>
                  <a:t>Optical pickup unit (OPU)</a:t>
                </a:r>
              </a:p>
            </p:txBody>
          </p:sp>
          <p:grpSp>
            <p:nvGrpSpPr>
              <p:cNvPr id="75" name="Group 74">
                <a:extLst>
                  <a:ext uri="{FF2B5EF4-FFF2-40B4-BE49-F238E27FC236}">
                    <a16:creationId xmlns:a16="http://schemas.microsoft.com/office/drawing/2014/main" id="{92A45F69-0B58-D227-7DB3-28F191838540}"/>
                  </a:ext>
                </a:extLst>
              </p:cNvPr>
              <p:cNvGrpSpPr/>
              <p:nvPr/>
            </p:nvGrpSpPr>
            <p:grpSpPr>
              <a:xfrm>
                <a:off x="-131669" y="656968"/>
                <a:ext cx="2368230" cy="1625878"/>
                <a:chOff x="3251065" y="387921"/>
                <a:chExt cx="3018606" cy="2037397"/>
              </a:xfrm>
            </p:grpSpPr>
            <p:pic>
              <p:nvPicPr>
                <p:cNvPr id="78" name="Picture 2" descr="FBM032008-A Optical Pickup Laser Lens Head HD-DVD PHR-803T Microsoft Xbox  360 : Amazon.co.uk: PC &amp;amp; Video Games">
                  <a:extLst>
                    <a:ext uri="{FF2B5EF4-FFF2-40B4-BE49-F238E27FC236}">
                      <a16:creationId xmlns:a16="http://schemas.microsoft.com/office/drawing/2014/main" id="{5525DF25-8406-4479-51BB-2D096C34A6A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09" b="69438" l="10000" r="90000">
                              <a14:foregroundMark x1="42800" y1="31214" x2="82533" y2="48411"/>
                              <a14:foregroundMark x1="82533" y1="48411" x2="83133" y2="48411"/>
                              <a14:foregroundMark x1="67333" y1="35860" x2="33933" y2="23227"/>
                              <a14:foregroundMark x1="46533" y1="39283" x2="79467" y2="58435"/>
                              <a14:foregroundMark x1="74733" y1="63162" x2="67067" y2="54605"/>
                              <a14:foregroundMark x1="69067" y1="58680" x2="76200" y2="65118"/>
                              <a14:foregroundMark x1="76200" y1="65118" x2="83933" y2="67156"/>
                              <a14:foregroundMark x1="83933" y1="67156" x2="85600" y2="67074"/>
                              <a14:foregroundMark x1="89933" y1="69438" x2="89733" y2="67237"/>
                              <a14:foregroundMark x1="14867" y1="38223" x2="17133" y2="31051"/>
                              <a14:foregroundMark x1="14019" y1="33377" x2="21867" y2="39446"/>
                              <a14:foregroundMark x1="21867" y1="39446" x2="22533" y2="39609"/>
                              <a14:foregroundMark x1="22867" y1="28280" x2="14233" y2="29873"/>
                              <a14:foregroundMark x1="14203" y1="30357" x2="15667" y2="28199"/>
                              <a14:foregroundMark x1="15667" y1="28199" x2="18800" y2="27628"/>
                              <a14:foregroundMark x1="18200" y1="27873" x2="12200" y2="28362"/>
                              <a14:backgroundMark x1="11067" y1="30970" x2="11200" y2="31214"/>
                              <a14:backgroundMark x1="10933" y1="28036" x2="10267" y2="38957"/>
                              <a14:backgroundMark x1="12733" y1="33904" x2="12333" y2="30236"/>
                              <a14:backgroundMark x1="12467" y1="38142" x2="12333" y2="38631"/>
                            </a14:backgroundRemoval>
                          </a14:imgEffect>
                        </a14:imgLayer>
                      </a14:imgProps>
                    </a:ext>
                    <a:ext uri="{28A0092B-C50C-407E-A947-70E740481C1C}">
                      <a14:useLocalDpi xmlns:a14="http://schemas.microsoft.com/office/drawing/2010/main" val="0"/>
                    </a:ext>
                  </a:extLst>
                </a:blip>
                <a:srcRect b="28914"/>
                <a:stretch/>
              </p:blipFill>
              <p:spPr bwMode="auto">
                <a:xfrm>
                  <a:off x="3251065" y="387921"/>
                  <a:ext cx="3018606" cy="1755926"/>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815360A8-0FD1-E6E7-223D-3FC20029E105}"/>
                    </a:ext>
                  </a:extLst>
                </p:cNvPr>
                <p:cNvSpPr txBox="1"/>
                <p:nvPr/>
              </p:nvSpPr>
              <p:spPr>
                <a:xfrm>
                  <a:off x="3661619" y="1769668"/>
                  <a:ext cx="2128971" cy="655650"/>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OPU</a:t>
                  </a:r>
                </a:p>
                <a:p>
                  <a:pPr algn="ctr"/>
                  <a:r>
                    <a:rPr lang="en-US" sz="1400" b="1" dirty="0">
                      <a:latin typeface="Times New Roman" panose="02020603050405020304" pitchFamily="18" charset="0"/>
                      <a:cs typeface="Times New Roman" panose="02020603050405020304" pitchFamily="18" charset="0"/>
                    </a:rPr>
                    <a:t>PHR-803T</a:t>
                  </a:r>
                </a:p>
              </p:txBody>
            </p:sp>
          </p:grpSp>
        </p:grpSp>
      </p:grpSp>
      <p:grpSp>
        <p:nvGrpSpPr>
          <p:cNvPr id="13" name="Group 12">
            <a:extLst>
              <a:ext uri="{FF2B5EF4-FFF2-40B4-BE49-F238E27FC236}">
                <a16:creationId xmlns:a16="http://schemas.microsoft.com/office/drawing/2014/main" id="{D53E2D86-11DC-F97A-EFDE-4F40726CBB0B}"/>
              </a:ext>
            </a:extLst>
          </p:cNvPr>
          <p:cNvGrpSpPr/>
          <p:nvPr/>
        </p:nvGrpSpPr>
        <p:grpSpPr>
          <a:xfrm>
            <a:off x="7641139" y="281692"/>
            <a:ext cx="1985960" cy="1514070"/>
            <a:chOff x="7418656" y="332464"/>
            <a:chExt cx="1985960" cy="1514070"/>
          </a:xfrm>
        </p:grpSpPr>
        <p:cxnSp>
          <p:nvCxnSpPr>
            <p:cNvPr id="18" name="Straight Arrow Connector 17">
              <a:extLst>
                <a:ext uri="{FF2B5EF4-FFF2-40B4-BE49-F238E27FC236}">
                  <a16:creationId xmlns:a16="http://schemas.microsoft.com/office/drawing/2014/main" id="{741D73B5-90B9-3568-1DD1-6896F9D99F75}"/>
                </a:ext>
              </a:extLst>
            </p:cNvPr>
            <p:cNvCxnSpPr>
              <a:cxnSpLocks/>
            </p:cNvCxnSpPr>
            <p:nvPr/>
          </p:nvCxnSpPr>
          <p:spPr>
            <a:xfrm flipH="1">
              <a:off x="7418656" y="1118051"/>
              <a:ext cx="524590" cy="728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0F34B19-CFC2-2884-A1CF-B5D4722F1ACE}"/>
                </a:ext>
              </a:extLst>
            </p:cNvPr>
            <p:cNvSpPr txBox="1"/>
            <p:nvPr/>
          </p:nvSpPr>
          <p:spPr>
            <a:xfrm>
              <a:off x="7557637" y="332464"/>
              <a:ext cx="1846979"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16-bit capable Data acquisition and current amplifier unit</a:t>
              </a:r>
            </a:p>
          </p:txBody>
        </p:sp>
      </p:grpSp>
      <p:sp>
        <p:nvSpPr>
          <p:cNvPr id="29" name="TextBox 28">
            <a:extLst>
              <a:ext uri="{FF2B5EF4-FFF2-40B4-BE49-F238E27FC236}">
                <a16:creationId xmlns:a16="http://schemas.microsoft.com/office/drawing/2014/main" id="{15E402BE-56AA-D000-BC56-CC93FE34F999}"/>
              </a:ext>
            </a:extLst>
          </p:cNvPr>
          <p:cNvSpPr txBox="1"/>
          <p:nvPr/>
        </p:nvSpPr>
        <p:spPr>
          <a:xfrm>
            <a:off x="6764299" y="6260259"/>
            <a:ext cx="2177003" cy="523220"/>
          </a:xfrm>
          <a:prstGeom prst="rect">
            <a:avLst/>
          </a:prstGeom>
          <a:solidFill>
            <a:schemeClr val="bg1">
              <a:alpha val="70000"/>
            </a:schemeClr>
          </a:solidFill>
          <a:ln>
            <a:solidFill>
              <a:schemeClr val="tx1"/>
            </a:solidFill>
          </a:ln>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NI-myRIO microcontroller </a:t>
            </a:r>
            <a:r>
              <a:rPr lang="en-US" sz="1400" b="1" dirty="0">
                <a:latin typeface="Times New Roman" panose="02020603050405020304" pitchFamily="18" charset="0"/>
                <a:cs typeface="Times New Roman" panose="02020603050405020304" pitchFamily="18" charset="0"/>
              </a:rPr>
              <a:t>(</a:t>
            </a:r>
            <a:r>
              <a:rPr lang="en-US" sz="1400" b="1" dirty="0">
                <a:solidFill>
                  <a:srgbClr val="FF0000"/>
                </a:solidFill>
                <a:latin typeface="Times New Roman" panose="02020603050405020304" pitchFamily="18" charset="0"/>
                <a:cs typeface="Times New Roman" panose="02020603050405020304" pitchFamily="18" charset="0"/>
              </a:rPr>
              <a:t>not provided</a:t>
            </a:r>
            <a:r>
              <a:rPr lang="en-US" sz="1400" b="1" dirty="0">
                <a:latin typeface="Times New Roman" panose="02020603050405020304" pitchFamily="18" charset="0"/>
                <a:cs typeface="Times New Roman" panose="02020603050405020304" pitchFamily="18" charset="0"/>
              </a:rPr>
              <a:t>)</a:t>
            </a:r>
          </a:p>
        </p:txBody>
      </p:sp>
      <p:grpSp>
        <p:nvGrpSpPr>
          <p:cNvPr id="20" name="Group 19">
            <a:extLst>
              <a:ext uri="{FF2B5EF4-FFF2-40B4-BE49-F238E27FC236}">
                <a16:creationId xmlns:a16="http://schemas.microsoft.com/office/drawing/2014/main" id="{A06CE202-19F4-041D-764E-8E99FFC3B66A}"/>
              </a:ext>
            </a:extLst>
          </p:cNvPr>
          <p:cNvGrpSpPr/>
          <p:nvPr/>
        </p:nvGrpSpPr>
        <p:grpSpPr>
          <a:xfrm>
            <a:off x="9691516" y="30551"/>
            <a:ext cx="2453953" cy="2807905"/>
            <a:chOff x="9691516" y="30551"/>
            <a:chExt cx="2453953" cy="2807905"/>
          </a:xfrm>
        </p:grpSpPr>
        <p:grpSp>
          <p:nvGrpSpPr>
            <p:cNvPr id="31" name="Group 30">
              <a:extLst>
                <a:ext uri="{FF2B5EF4-FFF2-40B4-BE49-F238E27FC236}">
                  <a16:creationId xmlns:a16="http://schemas.microsoft.com/office/drawing/2014/main" id="{7EB7ABCE-D0D6-7CFD-8A91-902987D0DEE3}"/>
                </a:ext>
              </a:extLst>
            </p:cNvPr>
            <p:cNvGrpSpPr/>
            <p:nvPr/>
          </p:nvGrpSpPr>
          <p:grpSpPr>
            <a:xfrm>
              <a:off x="9691516" y="598677"/>
              <a:ext cx="2256477" cy="2239779"/>
              <a:chOff x="9448549" y="1227545"/>
              <a:chExt cx="2858206" cy="2857500"/>
            </a:xfrm>
          </p:grpSpPr>
          <p:pic>
            <p:nvPicPr>
              <p:cNvPr id="2050" name="Picture 2" descr="Tekpower TP1503C 15V @ 3A Linear DC Power Supply Analog Display">
                <a:extLst>
                  <a:ext uri="{FF2B5EF4-FFF2-40B4-BE49-F238E27FC236}">
                    <a16:creationId xmlns:a16="http://schemas.microsoft.com/office/drawing/2014/main" id="{48C56770-0DB9-F2C4-04D2-D2836203E8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351" r="23497"/>
              <a:stretch/>
            </p:blipFill>
            <p:spPr bwMode="auto">
              <a:xfrm>
                <a:off x="9448549" y="1227545"/>
                <a:ext cx="151883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Tekpower TP1503C 15V @ 3A Linear DC Power Supply Analog Display">
                <a:extLst>
                  <a:ext uri="{FF2B5EF4-FFF2-40B4-BE49-F238E27FC236}">
                    <a16:creationId xmlns:a16="http://schemas.microsoft.com/office/drawing/2014/main" id="{6D17E611-6242-A68E-E302-2C08BAB560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717" r="24166"/>
              <a:stretch/>
            </p:blipFill>
            <p:spPr bwMode="auto">
              <a:xfrm>
                <a:off x="10874638" y="1227545"/>
                <a:ext cx="1432117" cy="28575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a:extLst>
                <a:ext uri="{FF2B5EF4-FFF2-40B4-BE49-F238E27FC236}">
                  <a16:creationId xmlns:a16="http://schemas.microsoft.com/office/drawing/2014/main" id="{A08FE274-4994-31FF-3279-735828B0CDB0}"/>
                </a:ext>
              </a:extLst>
            </p:cNvPr>
            <p:cNvCxnSpPr>
              <a:cxnSpLocks/>
            </p:cNvCxnSpPr>
            <p:nvPr/>
          </p:nvCxnSpPr>
          <p:spPr>
            <a:xfrm>
              <a:off x="10682594" y="368402"/>
              <a:ext cx="134781" cy="312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1ABAE33-2B29-9FAE-6D3E-0C71BF9D2E01}"/>
                </a:ext>
              </a:extLst>
            </p:cNvPr>
            <p:cNvSpPr txBox="1"/>
            <p:nvPr/>
          </p:nvSpPr>
          <p:spPr>
            <a:xfrm>
              <a:off x="9691516" y="30551"/>
              <a:ext cx="245395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Two 15 V, 3A Power supplies</a:t>
              </a:r>
            </a:p>
          </p:txBody>
        </p:sp>
      </p:grpSp>
      <p:grpSp>
        <p:nvGrpSpPr>
          <p:cNvPr id="23" name="Group 22">
            <a:extLst>
              <a:ext uri="{FF2B5EF4-FFF2-40B4-BE49-F238E27FC236}">
                <a16:creationId xmlns:a16="http://schemas.microsoft.com/office/drawing/2014/main" id="{A32BDCB7-4FBB-32CA-BF64-BEFA7A752598}"/>
              </a:ext>
            </a:extLst>
          </p:cNvPr>
          <p:cNvGrpSpPr/>
          <p:nvPr/>
        </p:nvGrpSpPr>
        <p:grpSpPr>
          <a:xfrm>
            <a:off x="7741259" y="4423589"/>
            <a:ext cx="4514925" cy="2342714"/>
            <a:chOff x="7741259" y="4423589"/>
            <a:chExt cx="4514925" cy="2342714"/>
          </a:xfrm>
        </p:grpSpPr>
        <p:cxnSp>
          <p:nvCxnSpPr>
            <p:cNvPr id="24" name="Straight Arrow Connector 23">
              <a:extLst>
                <a:ext uri="{FF2B5EF4-FFF2-40B4-BE49-F238E27FC236}">
                  <a16:creationId xmlns:a16="http://schemas.microsoft.com/office/drawing/2014/main" id="{8C52A4E2-BBA9-6F6C-D2D7-5F4294FCFD83}"/>
                </a:ext>
              </a:extLst>
            </p:cNvPr>
            <p:cNvCxnSpPr>
              <a:cxnSpLocks/>
              <a:stCxn id="25" idx="1"/>
            </p:cNvCxnSpPr>
            <p:nvPr/>
          </p:nvCxnSpPr>
          <p:spPr>
            <a:xfrm flipH="1" flipV="1">
              <a:off x="7741259" y="4738717"/>
              <a:ext cx="266056" cy="178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B127D-4B08-1827-FBFA-0F3F1D036C57}"/>
                </a:ext>
              </a:extLst>
            </p:cNvPr>
            <p:cNvSpPr txBox="1"/>
            <p:nvPr/>
          </p:nvSpPr>
          <p:spPr>
            <a:xfrm>
              <a:off x="8007315" y="4655466"/>
              <a:ext cx="1718958"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Capacitance probe and its holder</a:t>
              </a:r>
            </a:p>
          </p:txBody>
        </p:sp>
        <p:cxnSp>
          <p:nvCxnSpPr>
            <p:cNvPr id="8" name="Straight Arrow Connector 7">
              <a:extLst>
                <a:ext uri="{FF2B5EF4-FFF2-40B4-BE49-F238E27FC236}">
                  <a16:creationId xmlns:a16="http://schemas.microsoft.com/office/drawing/2014/main" id="{F62418C7-923E-34B2-0F51-5C58FBBEA630}"/>
                </a:ext>
              </a:extLst>
            </p:cNvPr>
            <p:cNvCxnSpPr>
              <a:cxnSpLocks/>
            </p:cNvCxnSpPr>
            <p:nvPr/>
          </p:nvCxnSpPr>
          <p:spPr>
            <a:xfrm>
              <a:off x="8915400" y="5176164"/>
              <a:ext cx="483036" cy="3101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8496154-DC05-B2D5-6C59-1FB6AA053700}"/>
                </a:ext>
              </a:extLst>
            </p:cNvPr>
            <p:cNvGrpSpPr/>
            <p:nvPr/>
          </p:nvGrpSpPr>
          <p:grpSpPr>
            <a:xfrm>
              <a:off x="8922059" y="4423589"/>
              <a:ext cx="3334125" cy="2342714"/>
              <a:chOff x="8922059" y="4423589"/>
              <a:chExt cx="3334125" cy="2342714"/>
            </a:xfrm>
          </p:grpSpPr>
          <p:pic>
            <p:nvPicPr>
              <p:cNvPr id="3" name="Picture 2">
                <a:extLst>
                  <a:ext uri="{FF2B5EF4-FFF2-40B4-BE49-F238E27FC236}">
                    <a16:creationId xmlns:a16="http://schemas.microsoft.com/office/drawing/2014/main" id="{FD5BB2D7-DA79-6863-8057-10CB9CB4536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816" b="98577" l="42955" r="99131">
                            <a14:foregroundMark x1="44569" y1="75332" x2="45624" y2="87192"/>
                            <a14:foregroundMark x1="54438" y1="93738" x2="96958" y2="87192"/>
                            <a14:foregroundMark x1="46369" y1="96110" x2="45376" y2="85294"/>
                            <a14:foregroundMark x1="75109" y1="15275" x2="62942" y2="14896"/>
                            <a14:foregroundMark x1="76226" y1="10816" x2="61887" y2="12049"/>
                            <a14:foregroundMark x1="42955" y1="86622" x2="43141" y2="75522"/>
                            <a14:foregroundMark x1="99007" y1="83871" x2="99131" y2="80930"/>
                            <a14:foregroundMark x1="97331" y1="92505" x2="96400" y2="91651"/>
                            <a14:foregroundMark x1="60894" y1="95161" x2="59032" y2="98577"/>
                            <a14:foregroundMark x1="97641" y1="90038" x2="98324" y2="92125"/>
                          </a14:backgroundRemoval>
                        </a14:imgEffect>
                      </a14:imgLayer>
                    </a14:imgProps>
                  </a:ext>
                </a:extLst>
              </a:blip>
              <a:srcRect l="40299" t="7007"/>
              <a:stretch/>
            </p:blipFill>
            <p:spPr>
              <a:xfrm>
                <a:off x="9036219" y="5187008"/>
                <a:ext cx="764230" cy="778818"/>
              </a:xfrm>
              <a:prstGeom prst="rect">
                <a:avLst/>
              </a:prstGeom>
            </p:spPr>
          </p:pic>
          <p:pic>
            <p:nvPicPr>
              <p:cNvPr id="4" name="Picture 3">
                <a:extLst>
                  <a:ext uri="{FF2B5EF4-FFF2-40B4-BE49-F238E27FC236}">
                    <a16:creationId xmlns:a16="http://schemas.microsoft.com/office/drawing/2014/main" id="{F7750148-8A19-2952-6A18-95E743769B4B}"/>
                  </a:ext>
                </a:extLst>
              </p:cNvPr>
              <p:cNvPicPr>
                <a:picLocks noChangeAspect="1"/>
              </p:cNvPicPr>
              <p:nvPr/>
            </p:nvPicPr>
            <p:blipFill rotWithShape="1">
              <a:blip r:embed="rId8"/>
              <a:srcRect t="1536" r="21998" b="2667"/>
              <a:stretch/>
            </p:blipFill>
            <p:spPr>
              <a:xfrm>
                <a:off x="10204562" y="4423589"/>
                <a:ext cx="1788181" cy="1838172"/>
              </a:xfrm>
              <a:prstGeom prst="rect">
                <a:avLst/>
              </a:prstGeom>
            </p:spPr>
          </p:pic>
          <p:sp>
            <p:nvSpPr>
              <p:cNvPr id="7" name="TextBox 6">
                <a:extLst>
                  <a:ext uri="{FF2B5EF4-FFF2-40B4-BE49-F238E27FC236}">
                    <a16:creationId xmlns:a16="http://schemas.microsoft.com/office/drawing/2014/main" id="{9F02A80B-7D0F-9C1C-5CFE-9AF511CC78E3}"/>
                  </a:ext>
                </a:extLst>
              </p:cNvPr>
              <p:cNvSpPr txBox="1"/>
              <p:nvPr/>
            </p:nvSpPr>
            <p:spPr>
              <a:xfrm>
                <a:off x="9227788" y="6304638"/>
                <a:ext cx="3028396" cy="461665"/>
              </a:xfrm>
              <a:prstGeom prst="rect">
                <a:avLst/>
              </a:prstGeom>
              <a:noFill/>
            </p:spPr>
            <p:txBody>
              <a:bodyPr wrap="square" rtlCol="0">
                <a:spAutoFit/>
              </a:bodyPr>
              <a:lstStyle/>
              <a:p>
                <a:pPr algn="r"/>
                <a:r>
                  <a:rPr lang="en-US" sz="1200" dirty="0">
                    <a:latin typeface="Times New Roman" panose="02020603050405020304" pitchFamily="18" charset="0"/>
                    <a:cs typeface="Times New Roman" panose="02020603050405020304" pitchFamily="18" charset="0"/>
                    <a:hlinkClick r:id="rId9"/>
                  </a:rPr>
                  <a:t>Mechblocks</a:t>
                </a:r>
                <a:r>
                  <a:rPr lang="en-US" sz="1200" dirty="0">
                    <a:latin typeface="Times New Roman" panose="02020603050405020304" pitchFamily="18" charset="0"/>
                    <a:cs typeface="Times New Roman" panose="02020603050405020304" pitchFamily="18" charset="0"/>
                  </a:rPr>
                  <a:t> (see slide 14) to attach the probe to the XY stage, and for other purposes</a:t>
                </a:r>
              </a:p>
            </p:txBody>
          </p:sp>
          <p:cxnSp>
            <p:nvCxnSpPr>
              <p:cNvPr id="16" name="Straight Arrow Connector 15">
                <a:extLst>
                  <a:ext uri="{FF2B5EF4-FFF2-40B4-BE49-F238E27FC236}">
                    <a16:creationId xmlns:a16="http://schemas.microsoft.com/office/drawing/2014/main" id="{7142D558-E940-41C2-0255-D892040626B5}"/>
                  </a:ext>
                </a:extLst>
              </p:cNvPr>
              <p:cNvCxnSpPr>
                <a:cxnSpLocks/>
              </p:cNvCxnSpPr>
              <p:nvPr/>
            </p:nvCxnSpPr>
            <p:spPr>
              <a:xfrm>
                <a:off x="8922059" y="5179942"/>
                <a:ext cx="483036" cy="3101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558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1216</TotalTime>
  <Words>1407</Words>
  <Application>Microsoft Office PowerPoint</Application>
  <PresentationFormat>Widescreen</PresentationFormat>
  <Paragraphs>205</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Adobe Ming Std L</vt:lpstr>
      <vt:lpstr>Arial</vt:lpstr>
      <vt:lpstr>Calibri</vt:lpstr>
      <vt:lpstr>Calibri Light</vt:lpstr>
      <vt:lpstr>Cavolini</vt:lpstr>
      <vt:lpstr>sofia w01 bold</vt:lpstr>
      <vt:lpstr>sofia w01 regular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Arumugam</dc:creator>
  <cp:lastModifiedBy>Kumar Arumugam</cp:lastModifiedBy>
  <cp:revision>56</cp:revision>
  <dcterms:created xsi:type="dcterms:W3CDTF">2022-08-27T00:21:25Z</dcterms:created>
  <dcterms:modified xsi:type="dcterms:W3CDTF">2022-09-02T00:33:20Z</dcterms:modified>
</cp:coreProperties>
</file>